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6477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mn-lt"/>
        <a:ea typeface="+mn-ea"/>
        <a:cs typeface="+mn-cs"/>
        <a:sym typeface="Marker Felt"/>
      </a:defRPr>
    </a:lvl1pPr>
    <a:lvl2pPr marL="0" marR="0" indent="0" algn="ctr" defTabSz="6477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mn-lt"/>
        <a:ea typeface="+mn-ea"/>
        <a:cs typeface="+mn-cs"/>
        <a:sym typeface="Marker Felt"/>
      </a:defRPr>
    </a:lvl2pPr>
    <a:lvl3pPr marL="0" marR="0" indent="0" algn="ctr" defTabSz="6477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mn-lt"/>
        <a:ea typeface="+mn-ea"/>
        <a:cs typeface="+mn-cs"/>
        <a:sym typeface="Marker Felt"/>
      </a:defRPr>
    </a:lvl3pPr>
    <a:lvl4pPr marL="0" marR="0" indent="0" algn="ctr" defTabSz="6477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mn-lt"/>
        <a:ea typeface="+mn-ea"/>
        <a:cs typeface="+mn-cs"/>
        <a:sym typeface="Marker Felt"/>
      </a:defRPr>
    </a:lvl4pPr>
    <a:lvl5pPr marL="0" marR="0" indent="0" algn="ctr" defTabSz="6477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mn-lt"/>
        <a:ea typeface="+mn-ea"/>
        <a:cs typeface="+mn-cs"/>
        <a:sym typeface="Marker Felt"/>
      </a:defRPr>
    </a:lvl5pPr>
    <a:lvl6pPr marL="0" marR="0" indent="0" algn="ctr" defTabSz="6477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mn-lt"/>
        <a:ea typeface="+mn-ea"/>
        <a:cs typeface="+mn-cs"/>
        <a:sym typeface="Marker Felt"/>
      </a:defRPr>
    </a:lvl6pPr>
    <a:lvl7pPr marL="0" marR="0" indent="0" algn="ctr" defTabSz="6477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mn-lt"/>
        <a:ea typeface="+mn-ea"/>
        <a:cs typeface="+mn-cs"/>
        <a:sym typeface="Marker Felt"/>
      </a:defRPr>
    </a:lvl7pPr>
    <a:lvl8pPr marL="0" marR="0" indent="0" algn="ctr" defTabSz="6477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mn-lt"/>
        <a:ea typeface="+mn-ea"/>
        <a:cs typeface="+mn-cs"/>
        <a:sym typeface="Marker Felt"/>
      </a:defRPr>
    </a:lvl8pPr>
    <a:lvl9pPr marL="0" marR="0" indent="0" algn="ctr" defTabSz="6477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mn-lt"/>
        <a:ea typeface="+mn-ea"/>
        <a:cs typeface="+mn-cs"/>
        <a:sym typeface="Marker Fel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70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Τίτλος και υπότιτλος">
    <p:spTree>
      <p:nvGrpSpPr>
        <p:cNvPr id="1" name=""/>
        <p:cNvGrpSpPr/>
        <p:nvPr/>
      </p:nvGrpSpPr>
      <p:grpSpPr>
        <a:xfrm>
          <a:off x="0" y="0"/>
          <a:ext cx="0" cy="0"/>
          <a:chOff x="0" y="0"/>
          <a:chExt cx="0" cy="0"/>
        </a:xfrm>
      </p:grpSpPr>
      <p:sp>
        <p:nvSpPr>
          <p:cNvPr id="11" name="Κείμενο τίτλου"/>
          <p:cNvSpPr txBox="1">
            <a:spLocks noGrp="1"/>
          </p:cNvSpPr>
          <p:nvPr>
            <p:ph type="title"/>
          </p:nvPr>
        </p:nvSpPr>
        <p:spPr>
          <a:xfrm>
            <a:off x="1778000" y="3657600"/>
            <a:ext cx="20828000" cy="3568700"/>
          </a:xfrm>
          <a:prstGeom prst="rect">
            <a:avLst/>
          </a:prstGeom>
        </p:spPr>
        <p:txBody>
          <a:bodyPr anchor="b"/>
          <a:lstStyle/>
          <a:p>
            <a:r>
              <a:t>Κείμενο τίτλου</a:t>
            </a:r>
          </a:p>
        </p:txBody>
      </p:sp>
      <p:sp>
        <p:nvSpPr>
          <p:cNvPr id="12" name="Επίπεδο κύριου τμήματος ένα…"/>
          <p:cNvSpPr txBox="1">
            <a:spLocks noGrp="1"/>
          </p:cNvSpPr>
          <p:nvPr>
            <p:ph type="body" sz="quarter" idx="1"/>
          </p:nvPr>
        </p:nvSpPr>
        <p:spPr>
          <a:xfrm>
            <a:off x="1778000" y="7327900"/>
            <a:ext cx="20828000" cy="18923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13"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Παράθεση">
    <p:spTree>
      <p:nvGrpSpPr>
        <p:cNvPr id="1" name=""/>
        <p:cNvGrpSpPr/>
        <p:nvPr/>
      </p:nvGrpSpPr>
      <p:grpSpPr>
        <a:xfrm>
          <a:off x="0" y="0"/>
          <a:ext cx="0" cy="0"/>
          <a:chOff x="0" y="0"/>
          <a:chExt cx="0" cy="0"/>
        </a:xfrm>
      </p:grpSpPr>
      <p:sp>
        <p:nvSpPr>
          <p:cNvPr id="93" name="«Πληκτρολογήστε παράθεση εδώ.»"/>
          <p:cNvSpPr txBox="1">
            <a:spLocks noGrp="1"/>
          </p:cNvSpPr>
          <p:nvPr>
            <p:ph type="body" sz="quarter" idx="21"/>
          </p:nvPr>
        </p:nvSpPr>
        <p:spPr>
          <a:xfrm>
            <a:off x="2374900" y="6407150"/>
            <a:ext cx="19621500" cy="939800"/>
          </a:xfrm>
          <a:prstGeom prst="rect">
            <a:avLst/>
          </a:prstGeom>
        </p:spPr>
        <p:txBody>
          <a:bodyPr>
            <a:spAutoFit/>
          </a:bodyPr>
          <a:lstStyle>
            <a:lvl1pPr marL="0" indent="0" algn="ctr">
              <a:spcBef>
                <a:spcPts val="3400"/>
              </a:spcBef>
              <a:buSzTx/>
              <a:buNone/>
              <a:defRPr sz="5200"/>
            </a:lvl1pPr>
          </a:lstStyle>
          <a:p>
            <a:r>
              <a:t>«Πληκτρολογήστε παράθεση εδώ.»</a:t>
            </a:r>
          </a:p>
        </p:txBody>
      </p:sp>
      <p:sp>
        <p:nvSpPr>
          <p:cNvPr id="94" name="–Γιάννης Μηλοσπόρος"/>
          <p:cNvSpPr txBox="1">
            <a:spLocks noGrp="1"/>
          </p:cNvSpPr>
          <p:nvPr>
            <p:ph type="body" sz="quarter" idx="22"/>
          </p:nvPr>
        </p:nvSpPr>
        <p:spPr>
          <a:xfrm>
            <a:off x="2374900" y="8966200"/>
            <a:ext cx="19621500" cy="711200"/>
          </a:xfrm>
          <a:prstGeom prst="rect">
            <a:avLst/>
          </a:prstGeom>
        </p:spPr>
        <p:txBody>
          <a:bodyPr anchor="t">
            <a:spAutoFit/>
          </a:bodyPr>
          <a:lstStyle>
            <a:lvl1pPr marL="0" indent="0" algn="ctr">
              <a:spcBef>
                <a:spcPts val="0"/>
              </a:spcBef>
              <a:buSzTx/>
              <a:buNone/>
              <a:defRPr sz="3200"/>
            </a:lvl1pPr>
          </a:lstStyle>
          <a:p>
            <a:r>
              <a:t>–Γιάννης Μηλοσπόρος</a:t>
            </a:r>
          </a:p>
        </p:txBody>
      </p:sp>
      <p:sp>
        <p:nvSpPr>
          <p:cNvPr id="95"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Φωτογραφία">
    <p:spTree>
      <p:nvGrpSpPr>
        <p:cNvPr id="1" name=""/>
        <p:cNvGrpSpPr/>
        <p:nvPr/>
      </p:nvGrpSpPr>
      <p:grpSpPr>
        <a:xfrm>
          <a:off x="0" y="0"/>
          <a:ext cx="0" cy="0"/>
          <a:chOff x="0" y="0"/>
          <a:chExt cx="0" cy="0"/>
        </a:xfrm>
      </p:grpSpPr>
      <p:sp>
        <p:nvSpPr>
          <p:cNvPr id="102" name="Εικόνα"/>
          <p:cNvSpPr>
            <a:spLocks noGrp="1"/>
          </p:cNvSpPr>
          <p:nvPr>
            <p:ph type="pic" idx="21"/>
          </p:nvPr>
        </p:nvSpPr>
        <p:spPr>
          <a:xfrm>
            <a:off x="2247" y="-939800"/>
            <a:ext cx="24384005" cy="16827500"/>
          </a:xfrm>
          <a:prstGeom prst="rect">
            <a:avLst/>
          </a:prstGeom>
          <a:ln w="88900"/>
        </p:spPr>
        <p:txBody>
          <a:bodyPr lIns="91439" tIns="45719" rIns="91439" bIns="45719" anchor="t">
            <a:noAutofit/>
          </a:bodyPr>
          <a:lstStyle/>
          <a:p>
            <a:endParaRPr/>
          </a:p>
        </p:txBody>
      </p:sp>
      <p:sp>
        <p:nvSpPr>
          <p:cNvPr id="103"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Κενή">
    <p:spTree>
      <p:nvGrpSpPr>
        <p:cNvPr id="1" name=""/>
        <p:cNvGrpSpPr/>
        <p:nvPr/>
      </p:nvGrpSpPr>
      <p:grpSpPr>
        <a:xfrm>
          <a:off x="0" y="0"/>
          <a:ext cx="0" cy="0"/>
          <a:chOff x="0" y="0"/>
          <a:chExt cx="0" cy="0"/>
        </a:xfrm>
      </p:grpSpPr>
      <p:sp>
        <p:nvSpPr>
          <p:cNvPr id="110"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Φωτογραφία - Οριζόντια">
    <p:spTree>
      <p:nvGrpSpPr>
        <p:cNvPr id="1" name=""/>
        <p:cNvGrpSpPr/>
        <p:nvPr/>
      </p:nvGrpSpPr>
      <p:grpSpPr>
        <a:xfrm>
          <a:off x="0" y="0"/>
          <a:ext cx="0" cy="0"/>
          <a:chOff x="0" y="0"/>
          <a:chExt cx="0" cy="0"/>
        </a:xfrm>
      </p:grpSpPr>
      <p:sp>
        <p:nvSpPr>
          <p:cNvPr id="20" name="Εικόνα"/>
          <p:cNvSpPr>
            <a:spLocks noGrp="1"/>
          </p:cNvSpPr>
          <p:nvPr>
            <p:ph type="pic" idx="21"/>
          </p:nvPr>
        </p:nvSpPr>
        <p:spPr>
          <a:xfrm>
            <a:off x="889000" y="-1625600"/>
            <a:ext cx="20332700" cy="14109700"/>
          </a:xfrm>
          <a:prstGeom prst="rect">
            <a:avLst/>
          </a:prstGeom>
          <a:ln w="9525">
            <a:round/>
          </a:ln>
        </p:spPr>
        <p:txBody>
          <a:bodyPr lIns="91439" tIns="45719" rIns="91439" bIns="45719" anchor="t">
            <a:noAutofit/>
          </a:bodyPr>
          <a:lstStyle/>
          <a:p>
            <a:endParaRPr/>
          </a:p>
        </p:txBody>
      </p:sp>
      <p:sp>
        <p:nvSpPr>
          <p:cNvPr id="21" name="Κείμενο τίτλου"/>
          <p:cNvSpPr txBox="1">
            <a:spLocks noGrp="1"/>
          </p:cNvSpPr>
          <p:nvPr>
            <p:ph type="title"/>
          </p:nvPr>
        </p:nvSpPr>
        <p:spPr>
          <a:xfrm>
            <a:off x="1778000" y="9550400"/>
            <a:ext cx="20828000" cy="2120900"/>
          </a:xfrm>
          <a:prstGeom prst="rect">
            <a:avLst/>
          </a:prstGeom>
        </p:spPr>
        <p:txBody>
          <a:bodyPr/>
          <a:lstStyle/>
          <a:p>
            <a:r>
              <a:t>Κείμενο τίτλου</a:t>
            </a:r>
          </a:p>
        </p:txBody>
      </p:sp>
      <p:sp>
        <p:nvSpPr>
          <p:cNvPr id="22" name="Επίπεδο κύριου τμήματος ένα…"/>
          <p:cNvSpPr txBox="1">
            <a:spLocks noGrp="1"/>
          </p:cNvSpPr>
          <p:nvPr>
            <p:ph type="body" sz="quarter" idx="1"/>
          </p:nvPr>
        </p:nvSpPr>
        <p:spPr>
          <a:xfrm>
            <a:off x="1778000" y="11785600"/>
            <a:ext cx="20828000" cy="13462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23"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Τίτλος - Κέντρο">
    <p:spTree>
      <p:nvGrpSpPr>
        <p:cNvPr id="1" name=""/>
        <p:cNvGrpSpPr/>
        <p:nvPr/>
      </p:nvGrpSpPr>
      <p:grpSpPr>
        <a:xfrm>
          <a:off x="0" y="0"/>
          <a:ext cx="0" cy="0"/>
          <a:chOff x="0" y="0"/>
          <a:chExt cx="0" cy="0"/>
        </a:xfrm>
      </p:grpSpPr>
      <p:sp>
        <p:nvSpPr>
          <p:cNvPr id="30" name="Κείμενο τίτλου"/>
          <p:cNvSpPr txBox="1">
            <a:spLocks noGrp="1"/>
          </p:cNvSpPr>
          <p:nvPr>
            <p:ph type="title"/>
          </p:nvPr>
        </p:nvSpPr>
        <p:spPr>
          <a:xfrm>
            <a:off x="1778000" y="5067300"/>
            <a:ext cx="20828000" cy="3568700"/>
          </a:xfrm>
          <a:prstGeom prst="rect">
            <a:avLst/>
          </a:prstGeom>
        </p:spPr>
        <p:txBody>
          <a:bodyPr/>
          <a:lstStyle/>
          <a:p>
            <a:r>
              <a:t>Κείμενο τίτλου</a:t>
            </a:r>
          </a:p>
        </p:txBody>
      </p:sp>
      <p:sp>
        <p:nvSpPr>
          <p:cNvPr id="31"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Φωτογραφία - Κατακόρυφη">
    <p:spTree>
      <p:nvGrpSpPr>
        <p:cNvPr id="1" name=""/>
        <p:cNvGrpSpPr/>
        <p:nvPr/>
      </p:nvGrpSpPr>
      <p:grpSpPr>
        <a:xfrm>
          <a:off x="0" y="0"/>
          <a:ext cx="0" cy="0"/>
          <a:chOff x="0" y="0"/>
          <a:chExt cx="0" cy="0"/>
        </a:xfrm>
      </p:grpSpPr>
      <p:sp>
        <p:nvSpPr>
          <p:cNvPr id="38" name="Εικόνα"/>
          <p:cNvSpPr>
            <a:spLocks noGrp="1"/>
          </p:cNvSpPr>
          <p:nvPr>
            <p:ph type="pic" idx="21"/>
          </p:nvPr>
        </p:nvSpPr>
        <p:spPr>
          <a:xfrm>
            <a:off x="7785100" y="114300"/>
            <a:ext cx="17195800" cy="11866894"/>
          </a:xfrm>
          <a:prstGeom prst="rect">
            <a:avLst/>
          </a:prstGeom>
          <a:ln w="9525">
            <a:round/>
          </a:ln>
        </p:spPr>
        <p:txBody>
          <a:bodyPr lIns="91439" tIns="45719" rIns="91439" bIns="45719" anchor="t">
            <a:noAutofit/>
          </a:bodyPr>
          <a:lstStyle/>
          <a:p>
            <a:endParaRPr/>
          </a:p>
        </p:txBody>
      </p:sp>
      <p:sp>
        <p:nvSpPr>
          <p:cNvPr id="39" name="Κείμενο τίτλου"/>
          <p:cNvSpPr txBox="1">
            <a:spLocks noGrp="1"/>
          </p:cNvSpPr>
          <p:nvPr>
            <p:ph type="title"/>
          </p:nvPr>
        </p:nvSpPr>
        <p:spPr>
          <a:xfrm>
            <a:off x="1574800" y="1854200"/>
            <a:ext cx="10858500" cy="4826000"/>
          </a:xfrm>
          <a:prstGeom prst="rect">
            <a:avLst/>
          </a:prstGeom>
        </p:spPr>
        <p:txBody>
          <a:bodyPr anchor="b"/>
          <a:lstStyle/>
          <a:p>
            <a:r>
              <a:t>Κείμενο τίτλου</a:t>
            </a:r>
          </a:p>
        </p:txBody>
      </p:sp>
      <p:sp>
        <p:nvSpPr>
          <p:cNvPr id="40" name="Επίπεδο κύριου τμήματος ένα…"/>
          <p:cNvSpPr txBox="1">
            <a:spLocks noGrp="1"/>
          </p:cNvSpPr>
          <p:nvPr>
            <p:ph type="body" sz="quarter" idx="1"/>
          </p:nvPr>
        </p:nvSpPr>
        <p:spPr>
          <a:xfrm>
            <a:off x="1574800" y="6692900"/>
            <a:ext cx="10858500" cy="50673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41"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Τίτλος - Πάνω">
    <p:spTree>
      <p:nvGrpSpPr>
        <p:cNvPr id="1" name=""/>
        <p:cNvGrpSpPr/>
        <p:nvPr/>
      </p:nvGrpSpPr>
      <p:grpSpPr>
        <a:xfrm>
          <a:off x="0" y="0"/>
          <a:ext cx="0" cy="0"/>
          <a:chOff x="0" y="0"/>
          <a:chExt cx="0" cy="0"/>
        </a:xfrm>
      </p:grpSpPr>
      <p:sp>
        <p:nvSpPr>
          <p:cNvPr id="48" name="Κείμενο τίτλου"/>
          <p:cNvSpPr txBox="1">
            <a:spLocks noGrp="1"/>
          </p:cNvSpPr>
          <p:nvPr>
            <p:ph type="title"/>
          </p:nvPr>
        </p:nvSpPr>
        <p:spPr>
          <a:prstGeom prst="rect">
            <a:avLst/>
          </a:prstGeom>
        </p:spPr>
        <p:txBody>
          <a:bodyPr/>
          <a:lstStyle/>
          <a:p>
            <a:r>
              <a:t>Κείμενο τίτλου</a:t>
            </a:r>
          </a:p>
        </p:txBody>
      </p:sp>
      <p:sp>
        <p:nvSpPr>
          <p:cNvPr id="49"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Τίτλος και κουκκίδες">
    <p:spTree>
      <p:nvGrpSpPr>
        <p:cNvPr id="1" name=""/>
        <p:cNvGrpSpPr/>
        <p:nvPr/>
      </p:nvGrpSpPr>
      <p:grpSpPr>
        <a:xfrm>
          <a:off x="0" y="0"/>
          <a:ext cx="0" cy="0"/>
          <a:chOff x="0" y="0"/>
          <a:chExt cx="0" cy="0"/>
        </a:xfrm>
      </p:grpSpPr>
      <p:sp>
        <p:nvSpPr>
          <p:cNvPr id="56" name="Κείμενο τίτλου"/>
          <p:cNvSpPr txBox="1">
            <a:spLocks noGrp="1"/>
          </p:cNvSpPr>
          <p:nvPr>
            <p:ph type="title"/>
          </p:nvPr>
        </p:nvSpPr>
        <p:spPr>
          <a:prstGeom prst="rect">
            <a:avLst/>
          </a:prstGeom>
        </p:spPr>
        <p:txBody>
          <a:bodyPr/>
          <a:lstStyle/>
          <a:p>
            <a:r>
              <a:t>Κείμενο τίτλου</a:t>
            </a:r>
          </a:p>
        </p:txBody>
      </p:sp>
      <p:sp>
        <p:nvSpPr>
          <p:cNvPr id="57" name="Επίπεδο κύριου τμήματος ένα…"/>
          <p:cNvSpPr txBox="1">
            <a:spLocks noGrp="1"/>
          </p:cNvSpPr>
          <p:nvPr>
            <p:ph type="body" idx="1"/>
          </p:nvPr>
        </p:nvSpPr>
        <p:spPr>
          <a:xfrm>
            <a:off x="1778000" y="3898900"/>
            <a:ext cx="208280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58"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Τίτλος, κουκκίδες και φωτογραφίες">
    <p:spTree>
      <p:nvGrpSpPr>
        <p:cNvPr id="1" name=""/>
        <p:cNvGrpSpPr/>
        <p:nvPr/>
      </p:nvGrpSpPr>
      <p:grpSpPr>
        <a:xfrm>
          <a:off x="0" y="0"/>
          <a:ext cx="0" cy="0"/>
          <a:chOff x="0" y="0"/>
          <a:chExt cx="0" cy="0"/>
        </a:xfrm>
      </p:grpSpPr>
      <p:sp>
        <p:nvSpPr>
          <p:cNvPr id="65" name="Εικόνα"/>
          <p:cNvSpPr>
            <a:spLocks noGrp="1"/>
          </p:cNvSpPr>
          <p:nvPr>
            <p:ph type="pic" sz="half" idx="21"/>
          </p:nvPr>
        </p:nvSpPr>
        <p:spPr>
          <a:xfrm>
            <a:off x="10629900" y="3136398"/>
            <a:ext cx="13843000" cy="9553114"/>
          </a:xfrm>
          <a:prstGeom prst="rect">
            <a:avLst/>
          </a:prstGeom>
          <a:ln w="9525">
            <a:round/>
          </a:ln>
        </p:spPr>
        <p:txBody>
          <a:bodyPr lIns="91439" tIns="45719" rIns="91439" bIns="45719" anchor="t">
            <a:noAutofit/>
          </a:bodyPr>
          <a:lstStyle/>
          <a:p>
            <a:endParaRPr/>
          </a:p>
        </p:txBody>
      </p:sp>
      <p:sp>
        <p:nvSpPr>
          <p:cNvPr id="66" name="Κείμενο τίτλου"/>
          <p:cNvSpPr txBox="1">
            <a:spLocks noGrp="1"/>
          </p:cNvSpPr>
          <p:nvPr>
            <p:ph type="title"/>
          </p:nvPr>
        </p:nvSpPr>
        <p:spPr>
          <a:xfrm>
            <a:off x="1778000" y="952500"/>
            <a:ext cx="20828000" cy="2286000"/>
          </a:xfrm>
          <a:prstGeom prst="rect">
            <a:avLst/>
          </a:prstGeom>
        </p:spPr>
        <p:txBody>
          <a:bodyPr/>
          <a:lstStyle/>
          <a:p>
            <a:r>
              <a:t>Κείμενο τίτλου</a:t>
            </a:r>
          </a:p>
        </p:txBody>
      </p:sp>
      <p:sp>
        <p:nvSpPr>
          <p:cNvPr id="67" name="Επίπεδο κύριου τμήματος ένα…"/>
          <p:cNvSpPr txBox="1">
            <a:spLocks noGrp="1"/>
          </p:cNvSpPr>
          <p:nvPr>
            <p:ph type="body" sz="half" idx="1"/>
          </p:nvPr>
        </p:nvSpPr>
        <p:spPr>
          <a:xfrm>
            <a:off x="1778000" y="3378200"/>
            <a:ext cx="10007600" cy="9118600"/>
          </a:xfrm>
          <a:prstGeom prst="rect">
            <a:avLst/>
          </a:prstGeom>
        </p:spPr>
        <p:txBody>
          <a:bodyPr/>
          <a:lstStyle>
            <a:lvl1pPr marL="660399" indent="-660399">
              <a:spcBef>
                <a:spcPts val="3200"/>
              </a:spcBef>
              <a:buBlip>
                <a:blip r:embed="rId2"/>
              </a:buBlip>
              <a:defRPr sz="4400"/>
            </a:lvl1pPr>
            <a:lvl2pPr marL="1320800" indent="-660400">
              <a:spcBef>
                <a:spcPts val="3200"/>
              </a:spcBef>
              <a:buBlip>
                <a:blip r:embed="rId2"/>
              </a:buBlip>
              <a:defRPr sz="4400"/>
            </a:lvl2pPr>
            <a:lvl3pPr marL="1981200" indent="-660400">
              <a:spcBef>
                <a:spcPts val="3200"/>
              </a:spcBef>
              <a:buBlip>
                <a:blip r:embed="rId2"/>
              </a:buBlip>
              <a:defRPr sz="4400"/>
            </a:lvl3pPr>
            <a:lvl4pPr marL="2641600" indent="-660400">
              <a:spcBef>
                <a:spcPts val="3200"/>
              </a:spcBef>
              <a:buBlip>
                <a:blip r:embed="rId2"/>
              </a:buBlip>
              <a:defRPr sz="4400"/>
            </a:lvl4pPr>
            <a:lvl5pPr marL="3302000" indent="-660400">
              <a:spcBef>
                <a:spcPts val="3200"/>
              </a:spcBef>
              <a:buBlip>
                <a:blip r:embed="rId2"/>
              </a:buBlip>
              <a:defRPr sz="4400"/>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68" name="Αριθμός σλάιντ"/>
          <p:cNvSpPr txBox="1">
            <a:spLocks noGrp="1"/>
          </p:cNvSpPr>
          <p:nvPr>
            <p:ph type="sldNum" sz="quarter" idx="2"/>
          </p:nvPr>
        </p:nvSpPr>
        <p:spPr>
          <a:xfrm>
            <a:off x="12038030" y="13144499"/>
            <a:ext cx="461773" cy="431801"/>
          </a:xfrm>
          <a:prstGeom prst="rect">
            <a:avLst/>
          </a:prstGeom>
        </p:spPr>
        <p:txBody>
          <a:bodyPr/>
          <a:lstStyle>
            <a:lvl1pPr algn="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Κουκκίδες">
    <p:spTree>
      <p:nvGrpSpPr>
        <p:cNvPr id="1" name=""/>
        <p:cNvGrpSpPr/>
        <p:nvPr/>
      </p:nvGrpSpPr>
      <p:grpSpPr>
        <a:xfrm>
          <a:off x="0" y="0"/>
          <a:ext cx="0" cy="0"/>
          <a:chOff x="0" y="0"/>
          <a:chExt cx="0" cy="0"/>
        </a:xfrm>
      </p:grpSpPr>
      <p:sp>
        <p:nvSpPr>
          <p:cNvPr id="75" name="Επίπεδο κύριου τμήματος ένα…"/>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76"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Φωτογραφία - 3 εικόνες">
    <p:spTree>
      <p:nvGrpSpPr>
        <p:cNvPr id="1" name=""/>
        <p:cNvGrpSpPr/>
        <p:nvPr/>
      </p:nvGrpSpPr>
      <p:grpSpPr>
        <a:xfrm>
          <a:off x="0" y="0"/>
          <a:ext cx="0" cy="0"/>
          <a:chOff x="0" y="0"/>
          <a:chExt cx="0" cy="0"/>
        </a:xfrm>
      </p:grpSpPr>
      <p:sp>
        <p:nvSpPr>
          <p:cNvPr id="83" name="Εικόνα"/>
          <p:cNvSpPr>
            <a:spLocks noGrp="1"/>
          </p:cNvSpPr>
          <p:nvPr>
            <p:ph type="pic" sz="quarter" idx="21"/>
          </p:nvPr>
        </p:nvSpPr>
        <p:spPr>
          <a:xfrm>
            <a:off x="15327675" y="6674745"/>
            <a:ext cx="8902514" cy="5912435"/>
          </a:xfrm>
          <a:prstGeom prst="rect">
            <a:avLst/>
          </a:prstGeom>
          <a:ln w="9525">
            <a:round/>
          </a:ln>
        </p:spPr>
        <p:txBody>
          <a:bodyPr lIns="91439" tIns="45719" rIns="91439" bIns="45719" anchor="t">
            <a:noAutofit/>
          </a:bodyPr>
          <a:lstStyle/>
          <a:p>
            <a:endParaRPr/>
          </a:p>
        </p:txBody>
      </p:sp>
      <p:sp>
        <p:nvSpPr>
          <p:cNvPr id="84" name="Εικόνα"/>
          <p:cNvSpPr>
            <a:spLocks noGrp="1"/>
          </p:cNvSpPr>
          <p:nvPr>
            <p:ph type="pic" sz="half" idx="22"/>
          </p:nvPr>
        </p:nvSpPr>
        <p:spPr>
          <a:xfrm rot="21600000">
            <a:off x="15779078" y="-2308725"/>
            <a:ext cx="7408334" cy="9423401"/>
          </a:xfrm>
          <a:prstGeom prst="rect">
            <a:avLst/>
          </a:prstGeom>
          <a:ln w="9525">
            <a:round/>
          </a:ln>
        </p:spPr>
        <p:txBody>
          <a:bodyPr lIns="91439" tIns="45719" rIns="91439" bIns="45719" anchor="t">
            <a:noAutofit/>
          </a:bodyPr>
          <a:lstStyle/>
          <a:p>
            <a:endParaRPr/>
          </a:p>
        </p:txBody>
      </p:sp>
      <p:sp>
        <p:nvSpPr>
          <p:cNvPr id="85" name="Εικόνα"/>
          <p:cNvSpPr>
            <a:spLocks noGrp="1"/>
          </p:cNvSpPr>
          <p:nvPr>
            <p:ph type="pic" idx="23"/>
          </p:nvPr>
        </p:nvSpPr>
        <p:spPr>
          <a:xfrm rot="21600000">
            <a:off x="-3606800" y="-1397000"/>
            <a:ext cx="22745700" cy="15786101"/>
          </a:xfrm>
          <a:prstGeom prst="rect">
            <a:avLst/>
          </a:prstGeom>
          <a:ln w="9525">
            <a:round/>
          </a:ln>
        </p:spPr>
        <p:txBody>
          <a:bodyPr lIns="91439" tIns="45719" rIns="91439" bIns="45719" anchor="t">
            <a:noAutofit/>
          </a:bodyPr>
          <a:lstStyle/>
          <a:p>
            <a:endParaRPr/>
          </a:p>
        </p:txBody>
      </p:sp>
      <p:sp>
        <p:nvSpPr>
          <p:cNvPr id="86"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Επίπεδο κύριου τμήματος ένα…"/>
          <p:cNvSpPr txBox="1">
            <a:spLocks noGrp="1"/>
          </p:cNvSpPr>
          <p:nvPr>
            <p:ph type="body" idx="1"/>
          </p:nvPr>
        </p:nvSpPr>
        <p:spPr>
          <a:xfrm>
            <a:off x="1778000" y="1498600"/>
            <a:ext cx="20828000" cy="1071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3" name="Κείμενο τίτλου"/>
          <p:cNvSpPr txBox="1">
            <a:spLocks noGrp="1"/>
          </p:cNvSpPr>
          <p:nvPr>
            <p:ph type="title"/>
          </p:nvPr>
        </p:nvSpPr>
        <p:spPr>
          <a:xfrm>
            <a:off x="1778000" y="355600"/>
            <a:ext cx="20828000" cy="349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Κείμενο τίτλου</a:t>
            </a:r>
          </a:p>
        </p:txBody>
      </p:sp>
      <p:sp>
        <p:nvSpPr>
          <p:cNvPr id="4" name="Αριθμός σλάιντ"/>
          <p:cNvSpPr txBox="1">
            <a:spLocks noGrp="1"/>
          </p:cNvSpPr>
          <p:nvPr>
            <p:ph type="sldNum" sz="quarter" idx="2"/>
          </p:nvPr>
        </p:nvSpPr>
        <p:spPr>
          <a:xfrm>
            <a:off x="11960233" y="13144499"/>
            <a:ext cx="461773" cy="431801"/>
          </a:xfrm>
          <a:prstGeom prst="rect">
            <a:avLst/>
          </a:prstGeom>
          <a:ln w="12700">
            <a:miter lim="400000"/>
          </a:ln>
        </p:spPr>
        <p:txBody>
          <a:bodyPr wrap="none" lIns="50800" tIns="50800" rIns="50800" bIns="50800" anchor="b">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Marker Felt"/>
        </a:defRPr>
      </a:lvl1pPr>
      <a:lvl2pPr marL="0" marR="0" indent="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Marker Felt"/>
        </a:defRPr>
      </a:lvl2pPr>
      <a:lvl3pPr marL="0" marR="0" indent="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Marker Felt"/>
        </a:defRPr>
      </a:lvl3pPr>
      <a:lvl4pPr marL="0" marR="0" indent="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Marker Felt"/>
        </a:defRPr>
      </a:lvl4pPr>
      <a:lvl5pPr marL="0" marR="0" indent="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Marker Felt"/>
        </a:defRPr>
      </a:lvl5pPr>
      <a:lvl6pPr marL="0" marR="0" indent="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Marker Felt"/>
        </a:defRPr>
      </a:lvl6pPr>
      <a:lvl7pPr marL="0" marR="0" indent="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Marker Felt"/>
        </a:defRPr>
      </a:lvl7pPr>
      <a:lvl8pPr marL="0" marR="0" indent="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Marker Felt"/>
        </a:defRPr>
      </a:lvl8pPr>
      <a:lvl9pPr marL="0" marR="0" indent="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Marker Felt"/>
        </a:defRPr>
      </a:lvl9pPr>
    </p:titleStyle>
    <p:bodyStyle>
      <a:lvl1pPr marL="762000" marR="0" indent="-762000" algn="l" defTabSz="647700" rtl="0" latinLnBrk="0">
        <a:lnSpc>
          <a:spcPct val="100000"/>
        </a:lnSpc>
        <a:spcBef>
          <a:spcPts val="5100"/>
        </a:spcBef>
        <a:spcAft>
          <a:spcPts val="0"/>
        </a:spcAft>
        <a:buClrTx/>
        <a:buSzPct val="43000"/>
        <a:buFontTx/>
        <a:buBlip>
          <a:blip r:embed="rId15"/>
        </a:buBlip>
        <a:tabLst/>
        <a:defRPr sz="5000" b="0" i="0" u="none" strike="noStrike" cap="none" spc="0" baseline="0">
          <a:solidFill>
            <a:srgbClr val="FFFFFF"/>
          </a:solidFill>
          <a:uFillTx/>
          <a:latin typeface="+mn-lt"/>
          <a:ea typeface="+mn-ea"/>
          <a:cs typeface="+mn-cs"/>
          <a:sym typeface="Marker Felt"/>
        </a:defRPr>
      </a:lvl1pPr>
      <a:lvl2pPr marL="1524000" marR="0" indent="-762000" algn="l" defTabSz="647700" rtl="0" latinLnBrk="0">
        <a:lnSpc>
          <a:spcPct val="100000"/>
        </a:lnSpc>
        <a:spcBef>
          <a:spcPts val="5100"/>
        </a:spcBef>
        <a:spcAft>
          <a:spcPts val="0"/>
        </a:spcAft>
        <a:buClrTx/>
        <a:buSzPct val="43000"/>
        <a:buFontTx/>
        <a:buBlip>
          <a:blip r:embed="rId15"/>
        </a:buBlip>
        <a:tabLst/>
        <a:defRPr sz="5000" b="0" i="0" u="none" strike="noStrike" cap="none" spc="0" baseline="0">
          <a:solidFill>
            <a:srgbClr val="FFFFFF"/>
          </a:solidFill>
          <a:uFillTx/>
          <a:latin typeface="+mn-lt"/>
          <a:ea typeface="+mn-ea"/>
          <a:cs typeface="+mn-cs"/>
          <a:sym typeface="Marker Felt"/>
        </a:defRPr>
      </a:lvl2pPr>
      <a:lvl3pPr marL="2286000" marR="0" indent="-762000" algn="l" defTabSz="647700" rtl="0" latinLnBrk="0">
        <a:lnSpc>
          <a:spcPct val="100000"/>
        </a:lnSpc>
        <a:spcBef>
          <a:spcPts val="5100"/>
        </a:spcBef>
        <a:spcAft>
          <a:spcPts val="0"/>
        </a:spcAft>
        <a:buClrTx/>
        <a:buSzPct val="43000"/>
        <a:buFontTx/>
        <a:buBlip>
          <a:blip r:embed="rId15"/>
        </a:buBlip>
        <a:tabLst/>
        <a:defRPr sz="5000" b="0" i="0" u="none" strike="noStrike" cap="none" spc="0" baseline="0">
          <a:solidFill>
            <a:srgbClr val="FFFFFF"/>
          </a:solidFill>
          <a:uFillTx/>
          <a:latin typeface="+mn-lt"/>
          <a:ea typeface="+mn-ea"/>
          <a:cs typeface="+mn-cs"/>
          <a:sym typeface="Marker Felt"/>
        </a:defRPr>
      </a:lvl3pPr>
      <a:lvl4pPr marL="3048000" marR="0" indent="-762000" algn="l" defTabSz="647700" rtl="0" latinLnBrk="0">
        <a:lnSpc>
          <a:spcPct val="100000"/>
        </a:lnSpc>
        <a:spcBef>
          <a:spcPts val="5100"/>
        </a:spcBef>
        <a:spcAft>
          <a:spcPts val="0"/>
        </a:spcAft>
        <a:buClrTx/>
        <a:buSzPct val="43000"/>
        <a:buFontTx/>
        <a:buBlip>
          <a:blip r:embed="rId15"/>
        </a:buBlip>
        <a:tabLst/>
        <a:defRPr sz="5000" b="0" i="0" u="none" strike="noStrike" cap="none" spc="0" baseline="0">
          <a:solidFill>
            <a:srgbClr val="FFFFFF"/>
          </a:solidFill>
          <a:uFillTx/>
          <a:latin typeface="+mn-lt"/>
          <a:ea typeface="+mn-ea"/>
          <a:cs typeface="+mn-cs"/>
          <a:sym typeface="Marker Felt"/>
        </a:defRPr>
      </a:lvl4pPr>
      <a:lvl5pPr marL="3810000" marR="0" indent="-762000" algn="l" defTabSz="647700" rtl="0" latinLnBrk="0">
        <a:lnSpc>
          <a:spcPct val="100000"/>
        </a:lnSpc>
        <a:spcBef>
          <a:spcPts val="5100"/>
        </a:spcBef>
        <a:spcAft>
          <a:spcPts val="0"/>
        </a:spcAft>
        <a:buClrTx/>
        <a:buSzPct val="43000"/>
        <a:buFontTx/>
        <a:buBlip>
          <a:blip r:embed="rId15"/>
        </a:buBlip>
        <a:tabLst/>
        <a:defRPr sz="5000" b="0" i="0" u="none" strike="noStrike" cap="none" spc="0" baseline="0">
          <a:solidFill>
            <a:srgbClr val="FFFFFF"/>
          </a:solidFill>
          <a:uFillTx/>
          <a:latin typeface="+mn-lt"/>
          <a:ea typeface="+mn-ea"/>
          <a:cs typeface="+mn-cs"/>
          <a:sym typeface="Marker Felt"/>
        </a:defRPr>
      </a:lvl5pPr>
      <a:lvl6pPr marL="4572000" marR="0" indent="-762000" algn="l" defTabSz="647700" rtl="0" latinLnBrk="0">
        <a:lnSpc>
          <a:spcPct val="100000"/>
        </a:lnSpc>
        <a:spcBef>
          <a:spcPts val="5100"/>
        </a:spcBef>
        <a:spcAft>
          <a:spcPts val="0"/>
        </a:spcAft>
        <a:buClrTx/>
        <a:buSzPct val="43000"/>
        <a:buFontTx/>
        <a:buBlip>
          <a:blip r:embed="rId15"/>
        </a:buBlip>
        <a:tabLst/>
        <a:defRPr sz="5000" b="0" i="0" u="none" strike="noStrike" cap="none" spc="0" baseline="0">
          <a:solidFill>
            <a:srgbClr val="FFFFFF"/>
          </a:solidFill>
          <a:uFillTx/>
          <a:latin typeface="+mn-lt"/>
          <a:ea typeface="+mn-ea"/>
          <a:cs typeface="+mn-cs"/>
          <a:sym typeface="Marker Felt"/>
        </a:defRPr>
      </a:lvl6pPr>
      <a:lvl7pPr marL="5334000" marR="0" indent="-762000" algn="l" defTabSz="647700" rtl="0" latinLnBrk="0">
        <a:lnSpc>
          <a:spcPct val="100000"/>
        </a:lnSpc>
        <a:spcBef>
          <a:spcPts val="5100"/>
        </a:spcBef>
        <a:spcAft>
          <a:spcPts val="0"/>
        </a:spcAft>
        <a:buClrTx/>
        <a:buSzPct val="43000"/>
        <a:buFontTx/>
        <a:buBlip>
          <a:blip r:embed="rId15"/>
        </a:buBlip>
        <a:tabLst/>
        <a:defRPr sz="5000" b="0" i="0" u="none" strike="noStrike" cap="none" spc="0" baseline="0">
          <a:solidFill>
            <a:srgbClr val="FFFFFF"/>
          </a:solidFill>
          <a:uFillTx/>
          <a:latin typeface="+mn-lt"/>
          <a:ea typeface="+mn-ea"/>
          <a:cs typeface="+mn-cs"/>
          <a:sym typeface="Marker Felt"/>
        </a:defRPr>
      </a:lvl7pPr>
      <a:lvl8pPr marL="6096000" marR="0" indent="-762000" algn="l" defTabSz="647700" rtl="0" latinLnBrk="0">
        <a:lnSpc>
          <a:spcPct val="100000"/>
        </a:lnSpc>
        <a:spcBef>
          <a:spcPts val="5100"/>
        </a:spcBef>
        <a:spcAft>
          <a:spcPts val="0"/>
        </a:spcAft>
        <a:buClrTx/>
        <a:buSzPct val="43000"/>
        <a:buFontTx/>
        <a:buBlip>
          <a:blip r:embed="rId15"/>
        </a:buBlip>
        <a:tabLst/>
        <a:defRPr sz="5000" b="0" i="0" u="none" strike="noStrike" cap="none" spc="0" baseline="0">
          <a:solidFill>
            <a:srgbClr val="FFFFFF"/>
          </a:solidFill>
          <a:uFillTx/>
          <a:latin typeface="+mn-lt"/>
          <a:ea typeface="+mn-ea"/>
          <a:cs typeface="+mn-cs"/>
          <a:sym typeface="Marker Felt"/>
        </a:defRPr>
      </a:lvl8pPr>
      <a:lvl9pPr marL="6858000" marR="0" indent="-762000" algn="l" defTabSz="647700" rtl="0" latinLnBrk="0">
        <a:lnSpc>
          <a:spcPct val="100000"/>
        </a:lnSpc>
        <a:spcBef>
          <a:spcPts val="5100"/>
        </a:spcBef>
        <a:spcAft>
          <a:spcPts val="0"/>
        </a:spcAft>
        <a:buClrTx/>
        <a:buSzPct val="43000"/>
        <a:buFontTx/>
        <a:buBlip>
          <a:blip r:embed="rId15"/>
        </a:buBlip>
        <a:tabLst/>
        <a:defRPr sz="5000" b="0" i="0" u="none" strike="noStrike" cap="none" spc="0" baseline="0">
          <a:solidFill>
            <a:srgbClr val="FFFFFF"/>
          </a:solidFill>
          <a:uFillTx/>
          <a:latin typeface="+mn-lt"/>
          <a:ea typeface="+mn-ea"/>
          <a:cs typeface="+mn-cs"/>
          <a:sym typeface="Marker Felt"/>
        </a:defRPr>
      </a:lvl9pPr>
    </p:bodyStyle>
    <p:otherStyle>
      <a:lvl1pPr marL="0" marR="0" indent="0" algn="ctr" defTabSz="6477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1pPr>
      <a:lvl2pPr marL="0" marR="0" indent="0" algn="ctr" defTabSz="6477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2pPr>
      <a:lvl3pPr marL="0" marR="0" indent="0" algn="ctr" defTabSz="6477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3pPr>
      <a:lvl4pPr marL="0" marR="0" indent="0" algn="ctr" defTabSz="6477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4pPr>
      <a:lvl5pPr marL="0" marR="0" indent="0" algn="ctr" defTabSz="6477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5pPr>
      <a:lvl6pPr marL="0" marR="0" indent="0" algn="ctr" defTabSz="6477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6pPr>
      <a:lvl7pPr marL="0" marR="0" indent="0" algn="ctr" defTabSz="6477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7pPr>
      <a:lvl8pPr marL="0" marR="0" indent="0" algn="ctr" defTabSz="6477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8pPr>
      <a:lvl9pPr marL="0" marR="0" indent="0" algn="ctr" defTabSz="6477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ΜΑΘΑΙΝΩ ΝΑ ΚΥΚΛΟΦΟΡΩ ΜΕ ΑΣΦΑΛΕΙΑ…"/>
          <p:cNvSpPr txBox="1">
            <a:spLocks noGrp="1"/>
          </p:cNvSpPr>
          <p:nvPr>
            <p:ph type="body" sz="quarter" idx="1"/>
          </p:nvPr>
        </p:nvSpPr>
        <p:spPr>
          <a:xfrm>
            <a:off x="1689091" y="11102192"/>
            <a:ext cx="21005818" cy="2009044"/>
          </a:xfrm>
          <a:prstGeom prst="rect">
            <a:avLst/>
          </a:prstGeom>
        </p:spPr>
        <p:txBody>
          <a:bodyPr/>
          <a:lstStyle/>
          <a:p>
            <a:pPr>
              <a:defRPr sz="5900">
                <a:solidFill>
                  <a:srgbClr val="007462"/>
                </a:solidFill>
              </a:defRPr>
            </a:pPr>
            <a:r>
              <a:t>ΜΑΘΑΙΝΩ ΝΑ ΚΥΚΛΟΦΟΡΩ ΜΕ ΑΣΦΑΛΕΙΑ</a:t>
            </a:r>
          </a:p>
          <a:p>
            <a:r>
              <a:t>Κυκλοφοριακή Αγωγή για παιδιά</a:t>
            </a:r>
          </a:p>
        </p:txBody>
      </p:sp>
      <p:pic>
        <p:nvPicPr>
          <p:cNvPr id="120" name="Στιγμιότυπο 2021-03-29, 7.04.03 μμ.png" descr="Στιγμιότυπο 2021-03-29, 7.04.03 μμ.png"/>
          <p:cNvPicPr>
            <a:picLocks noChangeAspect="1"/>
          </p:cNvPicPr>
          <p:nvPr/>
        </p:nvPicPr>
        <p:blipFill>
          <a:blip r:embed="rId2"/>
          <a:stretch>
            <a:fillRect/>
          </a:stretch>
        </p:blipFill>
        <p:spPr>
          <a:xfrm>
            <a:off x="3539996" y="596517"/>
            <a:ext cx="17304008" cy="10188987"/>
          </a:xfrm>
          <a:prstGeom prst="rect">
            <a:avLst/>
          </a:prstGeom>
          <a:ln w="88900">
            <a:miter lim="400000"/>
          </a:ln>
        </p:spPr>
      </p:pic>
      <p:pic>
        <p:nvPicPr>
          <p:cNvPr id="121" name="Στιγμιότυπο 2021-03-29, 7.34.23 μμ.png" descr="Στιγμιότυπο 2021-03-29, 7.34.23 μμ.png"/>
          <p:cNvPicPr>
            <a:picLocks noChangeAspect="1"/>
          </p:cNvPicPr>
          <p:nvPr/>
        </p:nvPicPr>
        <p:blipFill>
          <a:blip r:embed="rId3"/>
          <a:srcRect l="3188" t="1839" r="1362" b="4239"/>
          <a:stretch>
            <a:fillRect/>
          </a:stretch>
        </p:blipFill>
        <p:spPr>
          <a:xfrm>
            <a:off x="20065102" y="10741795"/>
            <a:ext cx="4039970" cy="27298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4"/>
                  <a:pt x="12357" y="0"/>
                  <a:pt x="9839" y="0"/>
                </a:cubicBezTo>
                <a:close/>
              </a:path>
            </a:pathLst>
          </a:custGeom>
          <a:ln w="12700">
            <a:solidFill>
              <a:srgbClr val="FFFFFF"/>
            </a:solidFill>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Πληροφοριακές…"/>
          <p:cNvSpPr txBox="1">
            <a:spLocks noGrp="1"/>
          </p:cNvSpPr>
          <p:nvPr>
            <p:ph type="body" idx="1"/>
          </p:nvPr>
        </p:nvSpPr>
        <p:spPr>
          <a:xfrm>
            <a:off x="1476816" y="187703"/>
            <a:ext cx="21129184" cy="13340594"/>
          </a:xfrm>
          <a:prstGeom prst="rect">
            <a:avLst/>
          </a:prstGeom>
        </p:spPr>
        <p:txBody>
          <a:bodyPr/>
          <a:lstStyle/>
          <a:p>
            <a:pPr>
              <a:buBlip>
                <a:blip r:embed="rId2"/>
              </a:buBlip>
            </a:pPr>
            <a:r>
              <a:t>Πληροφοριακές</a:t>
            </a:r>
          </a:p>
          <a:p>
            <a:pPr marL="1143000" indent="-1143000">
              <a:spcBef>
                <a:spcPts val="13000"/>
              </a:spcBef>
              <a:buSzPct val="100000"/>
              <a:buAutoNum type="arabicPeriod"/>
            </a:pPr>
            <a:r>
              <a:t>Διάβαση πεζών</a:t>
            </a:r>
          </a:p>
          <a:p>
            <a:pPr marL="1143000" indent="-1143000">
              <a:spcBef>
                <a:spcPts val="13000"/>
              </a:spcBef>
              <a:buSzPct val="100000"/>
              <a:buAutoNum type="arabicPeriod"/>
            </a:pPr>
            <a:r>
              <a:t>Ρύθμιση κυκλοφορίας από σχολικό τροχονόμο</a:t>
            </a:r>
          </a:p>
          <a:p>
            <a:pPr marL="1143000" indent="-1143000">
              <a:spcBef>
                <a:spcPts val="13000"/>
              </a:spcBef>
              <a:buSzPct val="100000"/>
              <a:buAutoNum type="arabicPeriod"/>
            </a:pPr>
            <a:r>
              <a:t>Μονόδρομος </a:t>
            </a:r>
          </a:p>
          <a:p>
            <a:pPr marL="1143000" indent="-1143000">
              <a:spcBef>
                <a:spcPts val="13000"/>
              </a:spcBef>
              <a:buSzPct val="100000"/>
              <a:buAutoNum type="arabicPeriod"/>
            </a:pPr>
            <a:r>
              <a:t>Στάση λεωφορείου ή τρόλεϊ</a:t>
            </a:r>
          </a:p>
        </p:txBody>
      </p:sp>
      <p:pic>
        <p:nvPicPr>
          <p:cNvPr id="182" name="Στιγμιότυπο 2021-03-29, 6.20.23 μμ.png" descr="Στιγμιότυπο 2021-03-29, 6.20.23 μμ.png"/>
          <p:cNvPicPr>
            <a:picLocks noChangeAspect="1"/>
          </p:cNvPicPr>
          <p:nvPr/>
        </p:nvPicPr>
        <p:blipFill>
          <a:blip r:embed="rId3"/>
          <a:stretch>
            <a:fillRect/>
          </a:stretch>
        </p:blipFill>
        <p:spPr>
          <a:xfrm>
            <a:off x="7227660" y="2910122"/>
            <a:ext cx="2256382" cy="2285560"/>
          </a:xfrm>
          <a:prstGeom prst="rect">
            <a:avLst/>
          </a:prstGeom>
          <a:ln w="88900">
            <a:miter lim="400000"/>
          </a:ln>
        </p:spPr>
      </p:pic>
      <p:pic>
        <p:nvPicPr>
          <p:cNvPr id="183" name="Στιγμιότυπο 2021-03-29, 6.21.17 μμ.png" descr="Στιγμιότυπο 2021-03-29, 6.21.17 μμ.png"/>
          <p:cNvPicPr>
            <a:picLocks noChangeAspect="1"/>
          </p:cNvPicPr>
          <p:nvPr/>
        </p:nvPicPr>
        <p:blipFill>
          <a:blip r:embed="rId4"/>
          <a:stretch>
            <a:fillRect/>
          </a:stretch>
        </p:blipFill>
        <p:spPr>
          <a:xfrm>
            <a:off x="14548557" y="4235920"/>
            <a:ext cx="2533035" cy="3412931"/>
          </a:xfrm>
          <a:prstGeom prst="rect">
            <a:avLst/>
          </a:prstGeom>
          <a:ln w="88900">
            <a:miter lim="400000"/>
          </a:ln>
        </p:spPr>
      </p:pic>
      <p:pic>
        <p:nvPicPr>
          <p:cNvPr id="184" name="Στιγμιότυπο 2021-03-29, 6.21.58 μμ.png" descr="Στιγμιότυπο 2021-03-29, 6.21.58 μμ.png"/>
          <p:cNvPicPr>
            <a:picLocks noChangeAspect="1"/>
          </p:cNvPicPr>
          <p:nvPr/>
        </p:nvPicPr>
        <p:blipFill>
          <a:blip r:embed="rId5"/>
          <a:stretch>
            <a:fillRect/>
          </a:stretch>
        </p:blipFill>
        <p:spPr>
          <a:xfrm>
            <a:off x="6478940" y="7825563"/>
            <a:ext cx="2408662" cy="2448975"/>
          </a:xfrm>
          <a:prstGeom prst="rect">
            <a:avLst/>
          </a:prstGeom>
          <a:ln w="88900">
            <a:miter lim="400000"/>
          </a:ln>
        </p:spPr>
      </p:pic>
      <p:pic>
        <p:nvPicPr>
          <p:cNvPr id="185" name="Στιγμιότυπο 2021-03-29, 6.22.43 μμ.png" descr="Στιγμιότυπο 2021-03-29, 6.22.43 μμ.png"/>
          <p:cNvPicPr>
            <a:picLocks noChangeAspect="1"/>
          </p:cNvPicPr>
          <p:nvPr/>
        </p:nvPicPr>
        <p:blipFill>
          <a:blip r:embed="rId6"/>
          <a:stretch>
            <a:fillRect/>
          </a:stretch>
        </p:blipFill>
        <p:spPr>
          <a:xfrm>
            <a:off x="10403451" y="9998487"/>
            <a:ext cx="2256383" cy="3234147"/>
          </a:xfrm>
          <a:prstGeom prst="rect">
            <a:avLst/>
          </a:prstGeom>
          <a:ln w="889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Τι πρέπει να ξέρω για να οδηγώ ποδήλατο ή πατίνι με ασφάλεια;"/>
          <p:cNvSpPr txBox="1">
            <a:spLocks noGrp="1"/>
          </p:cNvSpPr>
          <p:nvPr>
            <p:ph type="title"/>
          </p:nvPr>
        </p:nvSpPr>
        <p:spPr>
          <a:xfrm>
            <a:off x="1778000" y="355599"/>
            <a:ext cx="20828000" cy="1610793"/>
          </a:xfrm>
          <a:prstGeom prst="rect">
            <a:avLst/>
          </a:prstGeom>
          <a:blipFill>
            <a:blip r:embed="rId2"/>
          </a:blipFill>
          <a:effectLst>
            <a:outerShdw blurRad="63500" dir="16200000" rotWithShape="0">
              <a:srgbClr val="000000">
                <a:alpha val="50000"/>
              </a:srgbClr>
            </a:outerShdw>
          </a:effectLst>
        </p:spPr>
        <p:txBody>
          <a:bodyPr/>
          <a:lstStyle>
            <a:lvl1pPr>
              <a:defRPr sz="5900">
                <a:effectLst>
                  <a:outerShdw blurRad="63500" dist="25400" dir="2700000" rotWithShape="0">
                    <a:srgbClr val="000000">
                      <a:alpha val="70000"/>
                    </a:srgbClr>
                  </a:outerShdw>
                </a:effectLst>
              </a:defRPr>
            </a:lvl1pPr>
          </a:lstStyle>
          <a:p>
            <a:r>
              <a:t>Τι πρέπει να ξέρω για να οδηγώ ποδήλατο ή πατίνι με ασφάλεια;</a:t>
            </a:r>
          </a:p>
        </p:txBody>
      </p:sp>
      <p:sp>
        <p:nvSpPr>
          <p:cNvPr id="188" name="Οδηγώ προσεκτικά και τηρώ τον ΚΟΚ…"/>
          <p:cNvSpPr txBox="1">
            <a:spLocks noGrp="1"/>
          </p:cNvSpPr>
          <p:nvPr>
            <p:ph type="body" idx="1"/>
          </p:nvPr>
        </p:nvSpPr>
        <p:spPr>
          <a:xfrm>
            <a:off x="145816" y="2252902"/>
            <a:ext cx="23997818" cy="11343796"/>
          </a:xfrm>
          <a:prstGeom prst="rect">
            <a:avLst/>
          </a:prstGeom>
        </p:spPr>
        <p:txBody>
          <a:bodyPr/>
          <a:lstStyle/>
          <a:p>
            <a:pPr marL="426719" indent="-426719" defTabSz="362711">
              <a:spcBef>
                <a:spcPts val="2800"/>
              </a:spcBef>
              <a:buBlip>
                <a:blip r:embed="rId3"/>
              </a:buBlip>
              <a:defRPr sz="4256"/>
            </a:pPr>
            <a:r>
              <a:t>Οδηγώ προσεκτικά και τηρώ τον ΚΟΚ</a:t>
            </a:r>
          </a:p>
          <a:p>
            <a:pPr marL="426719" indent="-426719" defTabSz="362711">
              <a:spcBef>
                <a:spcPts val="2800"/>
              </a:spcBef>
              <a:buBlip>
                <a:blip r:embed="rId3"/>
              </a:buBlip>
              <a:defRPr sz="4256"/>
            </a:pPr>
            <a:r>
              <a:t>Οδηγώ πάντα στη δεξιά πλευρά του δρόμου</a:t>
            </a:r>
          </a:p>
          <a:p>
            <a:pPr marL="426719" indent="-426719" defTabSz="362711">
              <a:spcBef>
                <a:spcPts val="2800"/>
              </a:spcBef>
              <a:buBlip>
                <a:blip r:embed="rId3"/>
              </a:buBlip>
              <a:defRPr sz="4256"/>
            </a:pPr>
            <a:r>
              <a:t>Κρατάω το τιμόνι με τα δυο χέρια</a:t>
            </a:r>
          </a:p>
          <a:p>
            <a:pPr marL="426719" indent="-426719" defTabSz="362711">
              <a:spcBef>
                <a:spcPts val="2800"/>
              </a:spcBef>
              <a:buBlip>
                <a:blip r:embed="rId3"/>
              </a:buBlip>
              <a:defRPr sz="4256"/>
            </a:pPr>
            <a:r>
              <a:t>Δε φοράω ακουστικά, γιατί είναι επικίνδυνο</a:t>
            </a:r>
          </a:p>
          <a:p>
            <a:pPr marL="426719" indent="-426719" defTabSz="362711">
              <a:spcBef>
                <a:spcPts val="2800"/>
              </a:spcBef>
              <a:buBlip>
                <a:blip r:embed="rId3"/>
              </a:buBlip>
              <a:defRPr sz="4256"/>
            </a:pPr>
            <a:r>
              <a:t>Φοράω κλειστά παπούτσια, με καλά δεμένα κορδόνια!</a:t>
            </a:r>
          </a:p>
          <a:p>
            <a:pPr marL="426719" indent="-426719" defTabSz="362711">
              <a:spcBef>
                <a:spcPts val="2800"/>
              </a:spcBef>
              <a:buBlip>
                <a:blip r:embed="rId3"/>
              </a:buBlip>
              <a:defRPr sz="4256"/>
            </a:pPr>
            <a:r>
              <a:t>Το βράδυ φοράω ανοιχτόχρωμα ρούχα και ανάβω το φως</a:t>
            </a:r>
          </a:p>
          <a:p>
            <a:pPr marL="426719" indent="-426719" defTabSz="362711">
              <a:spcBef>
                <a:spcPts val="2800"/>
              </a:spcBef>
              <a:buBlip>
                <a:blip r:embed="rId3"/>
              </a:buBlip>
              <a:defRPr sz="4256"/>
            </a:pPr>
            <a:r>
              <a:t>Δε μεταφέρω άλλα άτομα με το ποδήλατο/πατίνι μου</a:t>
            </a:r>
          </a:p>
          <a:p>
            <a:pPr marL="426719" indent="-426719" defTabSz="362711">
              <a:spcBef>
                <a:spcPts val="2800"/>
              </a:spcBef>
              <a:buBlip>
                <a:blip r:embed="rId3"/>
              </a:buBlip>
              <a:defRPr sz="4256"/>
            </a:pPr>
            <a:r>
              <a:t>Επιλέγω ποδήλατο κατάλληλου μεγέθους, ανάλογα με το ύψος μου</a:t>
            </a:r>
          </a:p>
          <a:p>
            <a:pPr marL="426719" indent="-426719" defTabSz="362711">
              <a:spcBef>
                <a:spcPts val="2800"/>
              </a:spcBef>
              <a:buBlip>
                <a:blip r:embed="rId3"/>
              </a:buBlip>
              <a:defRPr sz="4256"/>
            </a:pPr>
            <a:r>
              <a:t>Ρυθμίζω το ύψος της σέλας, ακουμπώντας με τη φτέρνα το πετάλι στο κατώτατο σημείο και έχοντας το πόδι τεντωμένο.</a:t>
            </a:r>
          </a:p>
          <a:p>
            <a:pPr marL="426719" indent="-426719" defTabSz="362711">
              <a:spcBef>
                <a:spcPts val="2800"/>
              </a:spcBef>
              <a:buBlip>
                <a:blip r:embed="rId3"/>
              </a:buBlip>
              <a:defRPr sz="4256"/>
            </a:pPr>
            <a:r>
              <a:t>Φορώ ποδηλατικό εξοπλισμό, ο οποίος αποτελείται από κράνος, γάντια, επιγονατίδες και επιαγκωνίδες.</a:t>
            </a:r>
          </a:p>
          <a:p>
            <a:pPr marL="426719" indent="-426719" defTabSz="362711">
              <a:spcBef>
                <a:spcPts val="2800"/>
              </a:spcBef>
              <a:buBlip>
                <a:blip r:embed="rId3"/>
              </a:buBlip>
              <a:defRPr sz="4256"/>
            </a:pPr>
            <a:r>
              <a:t> Δείχνω με το χέρι μου αν θέλω να σταματήσω ή να στρίψω</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Όσον αφορά τον εξοπλισμό του ποδηλάτου…"/>
          <p:cNvSpPr txBox="1">
            <a:spLocks noGrp="1"/>
          </p:cNvSpPr>
          <p:nvPr>
            <p:ph type="title"/>
          </p:nvPr>
        </p:nvSpPr>
        <p:spPr>
          <a:xfrm>
            <a:off x="1778000" y="223262"/>
            <a:ext cx="20828000" cy="1141637"/>
          </a:xfrm>
          <a:prstGeom prst="rect">
            <a:avLst/>
          </a:prstGeom>
          <a:blipFill>
            <a:blip r:embed="rId2"/>
          </a:blipFill>
          <a:effectLst>
            <a:outerShdw blurRad="63500" dir="16200000" rotWithShape="0">
              <a:srgbClr val="000000">
                <a:alpha val="50000"/>
              </a:srgbClr>
            </a:outerShdw>
          </a:effectLst>
        </p:spPr>
        <p:txBody>
          <a:bodyPr/>
          <a:lstStyle>
            <a:lvl1pPr>
              <a:defRPr sz="6000">
                <a:effectLst>
                  <a:outerShdw blurRad="63500" dist="25400" dir="2700000" rotWithShape="0">
                    <a:srgbClr val="000000">
                      <a:alpha val="70000"/>
                    </a:srgbClr>
                  </a:outerShdw>
                </a:effectLst>
              </a:defRPr>
            </a:lvl1pPr>
          </a:lstStyle>
          <a:p>
            <a:r>
              <a:t>Όσον αφορά τον εξοπλισμό του ποδηλάτου…</a:t>
            </a:r>
          </a:p>
        </p:txBody>
      </p:sp>
      <p:pic>
        <p:nvPicPr>
          <p:cNvPr id="191" name="Στιγμιότυπο 2021-03-29, 7.32.04 μμ.png" descr="Στιγμιότυπο 2021-03-29, 7.32.04 μμ.png"/>
          <p:cNvPicPr>
            <a:picLocks noChangeAspect="1"/>
          </p:cNvPicPr>
          <p:nvPr/>
        </p:nvPicPr>
        <p:blipFill>
          <a:blip r:embed="rId3"/>
          <a:stretch>
            <a:fillRect/>
          </a:stretch>
        </p:blipFill>
        <p:spPr>
          <a:xfrm>
            <a:off x="3127071" y="1486572"/>
            <a:ext cx="18129858" cy="11986992"/>
          </a:xfrm>
          <a:prstGeom prst="rect">
            <a:avLst/>
          </a:prstGeom>
          <a:ln w="889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Μαθαίνω να περπατώ με ασφάλεια - Βασικοί Κανόνες"/>
          <p:cNvSpPr txBox="1">
            <a:spLocks noGrp="1"/>
          </p:cNvSpPr>
          <p:nvPr>
            <p:ph type="title"/>
          </p:nvPr>
        </p:nvSpPr>
        <p:spPr>
          <a:xfrm>
            <a:off x="1997102" y="535418"/>
            <a:ext cx="20828001" cy="2033296"/>
          </a:xfrm>
          <a:prstGeom prst="rect">
            <a:avLst/>
          </a:prstGeom>
          <a:blipFill>
            <a:blip r:embed="rId2"/>
          </a:blipFill>
          <a:effectLst>
            <a:outerShdw blurRad="63500" dir="16200000" rotWithShape="0">
              <a:srgbClr val="000000">
                <a:alpha val="50000"/>
              </a:srgbClr>
            </a:outerShdw>
          </a:effectLst>
        </p:spPr>
        <p:txBody>
          <a:bodyPr/>
          <a:lstStyle>
            <a:lvl1pPr>
              <a:defRPr sz="4900">
                <a:effectLst>
                  <a:outerShdw blurRad="63500" dist="25400" dir="2700000" rotWithShape="0">
                    <a:srgbClr val="000000">
                      <a:alpha val="70000"/>
                    </a:srgbClr>
                  </a:outerShdw>
                </a:effectLst>
              </a:defRPr>
            </a:lvl1pPr>
          </a:lstStyle>
          <a:p>
            <a:r>
              <a:t>Μαθαίνω να περπατώ με ασφάλεια - Βασικοί Κανόνες</a:t>
            </a:r>
          </a:p>
        </p:txBody>
      </p:sp>
      <p:sp>
        <p:nvSpPr>
          <p:cNvPr id="124" name="Περπατώ πάντα στο πεζοδρόμιο. Οι δρόμοι είναι για τα αυτοκίνητα, όχι για μένα!…"/>
          <p:cNvSpPr txBox="1">
            <a:spLocks noGrp="1"/>
          </p:cNvSpPr>
          <p:nvPr>
            <p:ph type="body" idx="1"/>
          </p:nvPr>
        </p:nvSpPr>
        <p:spPr>
          <a:xfrm>
            <a:off x="753312" y="2695931"/>
            <a:ext cx="23223771" cy="10747417"/>
          </a:xfrm>
          <a:prstGeom prst="rect">
            <a:avLst/>
          </a:prstGeom>
        </p:spPr>
        <p:txBody>
          <a:bodyPr/>
          <a:lstStyle/>
          <a:p>
            <a:pPr marL="662940" indent="-662940" defTabSz="563498">
              <a:spcBef>
                <a:spcPts val="4400"/>
              </a:spcBef>
              <a:buBlip>
                <a:blip r:embed="rId3"/>
              </a:buBlip>
              <a:defRPr sz="4350"/>
            </a:pPr>
            <a:r>
              <a:t>Περπατώ πάντα στο πεζοδρόμιο. Οι δρόμοι είναι για τα αυτοκίνητα, όχι για μένα!</a:t>
            </a:r>
          </a:p>
          <a:p>
            <a:pPr marL="662940" indent="-662940" defTabSz="563498">
              <a:spcBef>
                <a:spcPts val="4400"/>
              </a:spcBef>
              <a:buBlip>
                <a:blip r:embed="rId3"/>
              </a:buBlip>
              <a:defRPr sz="4350"/>
            </a:pPr>
            <a:r>
              <a:t>Περπατώ πάντα από τη μέσα πλευρά του πεζοδρομίου, είτε είμαι μόνος μου είτε με συνοδεία.</a:t>
            </a:r>
          </a:p>
          <a:p>
            <a:pPr marL="662940" indent="-662940" defTabSz="563498">
              <a:spcBef>
                <a:spcPts val="4400"/>
              </a:spcBef>
              <a:buBlip>
                <a:blip r:embed="rId3"/>
              </a:buBlip>
              <a:defRPr sz="4350"/>
            </a:pPr>
            <a:r>
              <a:t>Περπατώ προσεκτικά χωρίς να τρέχω και χωρίς να χαζεύω!</a:t>
            </a:r>
          </a:p>
          <a:p>
            <a:pPr marL="662940" indent="-662940" defTabSz="563498">
              <a:spcBef>
                <a:spcPts val="4400"/>
              </a:spcBef>
              <a:buBlip>
                <a:blip r:embed="rId3"/>
              </a:buBlip>
              <a:defRPr sz="4350"/>
            </a:pPr>
            <a:r>
              <a:t>Σέβομαι τους φωτεινούς σηματοδότες.</a:t>
            </a:r>
          </a:p>
          <a:p>
            <a:pPr marL="662940" indent="-662940" defTabSz="563498">
              <a:spcBef>
                <a:spcPts val="4400"/>
              </a:spcBef>
              <a:buBlip>
                <a:blip r:embed="rId3"/>
              </a:buBlip>
              <a:defRPr sz="4350"/>
            </a:pPr>
            <a:r>
              <a:t>Αν δεν υπάρχει πεζοδρόμιο περπατώ στην άκρη του δρόμου, αντίθετα προς την κυκλοφορία, ώστε να βλέπω τα οχήματα που έρχονται.</a:t>
            </a:r>
          </a:p>
          <a:p>
            <a:pPr marL="662940" indent="-662940" defTabSz="563498">
              <a:spcBef>
                <a:spcPts val="4400"/>
              </a:spcBef>
              <a:buBlip>
                <a:blip r:embed="rId3"/>
              </a:buBlip>
              <a:defRPr sz="4350"/>
            </a:pPr>
            <a:r>
              <a:t>Όταν περπατώ το βράδυ, φοράω ρούχα με ανοιχτά και φωτεινά χρώματα, για να βοηθάω τους οδηγούς να με βλέπουν καλύτερα.</a:t>
            </a:r>
          </a:p>
          <a:p>
            <a:pPr marL="662940" indent="-662940" defTabSz="563498">
              <a:spcBef>
                <a:spcPts val="4400"/>
              </a:spcBef>
              <a:buBlip>
                <a:blip r:embed="rId3"/>
              </a:buBlip>
              <a:defRPr sz="4350"/>
            </a:pPr>
            <a:r>
              <a:t>Δεν περνάω ποτέ ανάμεσα από σταματημένα αυτοκίνητα!</a:t>
            </a:r>
          </a:p>
          <a:p>
            <a:pPr marL="662940" indent="-662940" defTabSz="563498">
              <a:spcBef>
                <a:spcPts val="4400"/>
              </a:spcBef>
              <a:buBlip>
                <a:blip r:embed="rId3"/>
              </a:buBlip>
              <a:defRPr sz="4350"/>
            </a:pPr>
            <a:r>
              <a:t>Όταν κατεβαίνω από Μέσα Μαζικής Μεταφοράς, δεν περνάω μπροστά ή πίσω από το όχημα. Περιμένω να έχω ορατότητα για να περάσω με ασφάλεια το δρόμο!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 Διασχίζω το δρόμο με ασφάλεια"/>
          <p:cNvSpPr txBox="1">
            <a:spLocks noGrp="1"/>
          </p:cNvSpPr>
          <p:nvPr>
            <p:ph type="title"/>
          </p:nvPr>
        </p:nvSpPr>
        <p:spPr>
          <a:xfrm>
            <a:off x="1778000" y="521477"/>
            <a:ext cx="20828001" cy="2000066"/>
          </a:xfrm>
          <a:prstGeom prst="rect">
            <a:avLst/>
          </a:prstGeom>
          <a:blipFill>
            <a:blip r:embed="rId2"/>
          </a:blipFill>
          <a:effectLst>
            <a:outerShdw blurRad="63500" dir="16200000" rotWithShape="0">
              <a:srgbClr val="000000">
                <a:alpha val="50000"/>
              </a:srgbClr>
            </a:outerShdw>
          </a:effectLst>
        </p:spPr>
        <p:txBody>
          <a:bodyPr/>
          <a:lstStyle>
            <a:lvl1pPr>
              <a:defRPr sz="5200">
                <a:effectLst>
                  <a:outerShdw blurRad="63500" dist="25400" dir="2700000" rotWithShape="0">
                    <a:srgbClr val="000000">
                      <a:alpha val="70000"/>
                    </a:srgbClr>
                  </a:outerShdw>
                </a:effectLst>
              </a:defRPr>
            </a:lvl1pPr>
          </a:lstStyle>
          <a:p>
            <a:r>
              <a:t>… Διασχίζω το δρόμο με ασφάλεια</a:t>
            </a:r>
          </a:p>
        </p:txBody>
      </p:sp>
      <p:sp>
        <p:nvSpPr>
          <p:cNvPr id="127" name="Πριν διασχίσω το δρόμο,  ΣΤΑΜΑΤΩ, ΚΟΙΤΩ, ΑΚΟΥΩ…"/>
          <p:cNvSpPr txBox="1">
            <a:spLocks noGrp="1"/>
          </p:cNvSpPr>
          <p:nvPr>
            <p:ph type="body" idx="1"/>
          </p:nvPr>
        </p:nvSpPr>
        <p:spPr>
          <a:xfrm>
            <a:off x="2512600" y="4524550"/>
            <a:ext cx="20828001" cy="8385019"/>
          </a:xfrm>
          <a:prstGeom prst="rect">
            <a:avLst/>
          </a:prstGeom>
        </p:spPr>
        <p:txBody>
          <a:bodyPr/>
          <a:lstStyle/>
          <a:p>
            <a:pPr marL="601979" indent="-601979" defTabSz="511683">
              <a:spcBef>
                <a:spcPts val="4000"/>
              </a:spcBef>
              <a:buBlip>
                <a:blip r:embed="rId3"/>
              </a:buBlip>
              <a:defRPr sz="4187"/>
            </a:pPr>
            <a:r>
              <a:t>Πριν διασχίσω το δρόμο,  ΣΤΑΜΑΤΩ, ΚΟΙΤΩ, ΑΚΟΥΩ</a:t>
            </a:r>
          </a:p>
          <a:p>
            <a:pPr marL="601979" indent="-601979" defTabSz="511683">
              <a:spcBef>
                <a:spcPts val="4000"/>
              </a:spcBef>
              <a:buBlip>
                <a:blip r:embed="rId3"/>
              </a:buBlip>
              <a:defRPr sz="4187"/>
            </a:pPr>
            <a:r>
              <a:t>Όταν υπάρχει διάβαση πεζών, επιλέγω να περάσω από αυτήν.</a:t>
            </a:r>
          </a:p>
          <a:p>
            <a:pPr marL="601979" indent="-601979" defTabSz="511683">
              <a:spcBef>
                <a:spcPts val="4000"/>
              </a:spcBef>
              <a:buBlip>
                <a:blip r:embed="rId3"/>
              </a:buBlip>
              <a:defRPr sz="4187"/>
            </a:pPr>
            <a:r>
              <a:t>Σταματάω στην ακτή του πεζοδρομίου για να μπορώ να ελέγχω την κίνηση!</a:t>
            </a:r>
          </a:p>
          <a:p>
            <a:pPr marL="601979" indent="-601979" defTabSz="511683">
              <a:spcBef>
                <a:spcPts val="4000"/>
              </a:spcBef>
              <a:buBlip>
                <a:blip r:embed="rId3"/>
              </a:buBlip>
              <a:defRPr sz="4187"/>
            </a:pPr>
            <a:r>
              <a:t>Κοιτάζω προσεκτικά προς όλες τις μεριές του δρόμου.</a:t>
            </a:r>
          </a:p>
          <a:p>
            <a:pPr marL="601979" indent="-601979" defTabSz="511683">
              <a:spcBef>
                <a:spcPts val="4000"/>
              </a:spcBef>
              <a:buBlip>
                <a:blip r:embed="rId3"/>
              </a:buBlip>
              <a:defRPr sz="4187"/>
            </a:pPr>
            <a:r>
              <a:t>Ακούω προσεκτικά για να καταλάβω αν πλησιάζει κάποιο αυτοκίνητο ή μηχανάκι.</a:t>
            </a:r>
          </a:p>
          <a:p>
            <a:pPr marL="601979" indent="-601979" defTabSz="511683">
              <a:spcBef>
                <a:spcPts val="3900"/>
              </a:spcBef>
              <a:buBlip>
                <a:blip r:embed="rId3"/>
              </a:buBlip>
              <a:defRPr sz="4187"/>
            </a:pPr>
            <a:r>
              <a:t>Αν δω ή ακούσω κάτι δεν ξεκινώ να περάσω το δρόμο, και περιμένω να αδειάσει</a:t>
            </a:r>
          </a:p>
          <a:p>
            <a:pPr marL="601979" indent="-601979" defTabSz="511683">
              <a:spcBef>
                <a:spcPts val="9000"/>
              </a:spcBef>
              <a:buBlip>
                <a:blip r:embed="rId3"/>
              </a:buBlip>
              <a:defRPr sz="4187"/>
            </a:pPr>
            <a:r>
              <a:t>Όταν βρέχει προσέχουμε ακόμη περισσότερο γιατί τα οχήματα δεν μπορούν να σταματήσουν εύκολα σε βρεγμένο δρόμο.</a:t>
            </a:r>
          </a:p>
        </p:txBody>
      </p:sp>
      <p:sp>
        <p:nvSpPr>
          <p:cNvPr id="128" name="Σύννεφο"/>
          <p:cNvSpPr/>
          <p:nvPr/>
        </p:nvSpPr>
        <p:spPr>
          <a:xfrm>
            <a:off x="1359136" y="11345538"/>
            <a:ext cx="1493092" cy="899822"/>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blipFill>
            <a:blip r:embed="rId2"/>
          </a:blipFill>
          <a:ln w="12700">
            <a:miter lim="400000"/>
          </a:ln>
          <a:effectLst>
            <a:outerShdw blurRad="63500" dir="16200000" rotWithShape="0">
              <a:srgbClr val="000000">
                <a:alpha val="50000"/>
              </a:srgbClr>
            </a:outerShdw>
          </a:effectLst>
        </p:spPr>
        <p:txBody>
          <a:bodyPr lIns="50800" tIns="50800" rIns="50800" bIns="50800" anchor="ctr"/>
          <a:lstStyle/>
          <a:p>
            <a:pPr>
              <a:defRPr sz="4400">
                <a:effectLst>
                  <a:outerShdw blurRad="63500" dist="25400" dir="2700000" rotWithShape="0">
                    <a:srgbClr val="000000">
                      <a:alpha val="70000"/>
                    </a:srgbClr>
                  </a:outerShdw>
                </a:effectLst>
              </a:defRPr>
            </a:pPr>
            <a:endParaRPr/>
          </a:p>
        </p:txBody>
      </p:sp>
      <p:sp>
        <p:nvSpPr>
          <p:cNvPr id="129" name="Σύννεφο"/>
          <p:cNvSpPr/>
          <p:nvPr/>
        </p:nvSpPr>
        <p:spPr>
          <a:xfrm>
            <a:off x="1975253" y="11981987"/>
            <a:ext cx="1026828" cy="618825"/>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blipFill>
            <a:blip r:embed="rId2"/>
          </a:blipFill>
          <a:ln w="12700">
            <a:miter lim="400000"/>
          </a:ln>
          <a:effectLst>
            <a:outerShdw blurRad="63500" dir="16200000" rotWithShape="0">
              <a:srgbClr val="000000">
                <a:alpha val="50000"/>
              </a:srgbClr>
            </a:outerShdw>
          </a:effectLst>
        </p:spPr>
        <p:txBody>
          <a:bodyPr lIns="50800" tIns="50800" rIns="50800" bIns="50800" anchor="ctr"/>
          <a:lstStyle/>
          <a:p>
            <a:pPr>
              <a:defRPr sz="4400">
                <a:effectLst>
                  <a:outerShdw blurRad="63500" dist="25400" dir="2700000" rotWithShape="0">
                    <a:srgbClr val="000000">
                      <a:alpha val="70000"/>
                    </a:srgbClr>
                  </a:outerShdw>
                </a:effectLst>
              </a:defRPr>
            </a:pPr>
            <a:endParaRPr/>
          </a:p>
        </p:txBody>
      </p:sp>
      <p:sp>
        <p:nvSpPr>
          <p:cNvPr id="130" name="Χέρι που διακόπτει"/>
          <p:cNvSpPr/>
          <p:nvPr/>
        </p:nvSpPr>
        <p:spPr>
          <a:xfrm>
            <a:off x="9144919" y="2781150"/>
            <a:ext cx="928261" cy="1483793"/>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9829" y="0"/>
                  <a:pt x="9040" y="496"/>
                  <a:pt x="9040" y="1105"/>
                </a:cubicBezTo>
                <a:lnTo>
                  <a:pt x="9040" y="10920"/>
                </a:lnTo>
                <a:lnTo>
                  <a:pt x="8048" y="10920"/>
                </a:lnTo>
                <a:lnTo>
                  <a:pt x="8048" y="2365"/>
                </a:lnTo>
                <a:cubicBezTo>
                  <a:pt x="8048" y="1756"/>
                  <a:pt x="7256" y="1263"/>
                  <a:pt x="6283" y="1263"/>
                </a:cubicBezTo>
                <a:cubicBezTo>
                  <a:pt x="5309" y="1263"/>
                  <a:pt x="4520" y="1756"/>
                  <a:pt x="4520" y="2365"/>
                </a:cubicBezTo>
                <a:lnTo>
                  <a:pt x="4520" y="10920"/>
                </a:lnTo>
                <a:lnTo>
                  <a:pt x="3528" y="10920"/>
                </a:lnTo>
                <a:lnTo>
                  <a:pt x="3528" y="5727"/>
                </a:lnTo>
                <a:cubicBezTo>
                  <a:pt x="3528" y="5118"/>
                  <a:pt x="2736" y="4622"/>
                  <a:pt x="1763" y="4622"/>
                </a:cubicBezTo>
                <a:cubicBezTo>
                  <a:pt x="789" y="4622"/>
                  <a:pt x="0" y="5118"/>
                  <a:pt x="0" y="5727"/>
                </a:cubicBezTo>
                <a:lnTo>
                  <a:pt x="0" y="14852"/>
                </a:lnTo>
                <a:cubicBezTo>
                  <a:pt x="0" y="18582"/>
                  <a:pt x="4832" y="21600"/>
                  <a:pt x="10786" y="21600"/>
                </a:cubicBezTo>
                <a:cubicBezTo>
                  <a:pt x="16741" y="21600"/>
                  <a:pt x="21573" y="18577"/>
                  <a:pt x="21573" y="14852"/>
                </a:cubicBezTo>
                <a:lnTo>
                  <a:pt x="21600" y="14852"/>
                </a:lnTo>
                <a:lnTo>
                  <a:pt x="21600" y="6172"/>
                </a:lnTo>
                <a:cubicBezTo>
                  <a:pt x="19653" y="6172"/>
                  <a:pt x="18072" y="7163"/>
                  <a:pt x="18072" y="8381"/>
                </a:cubicBezTo>
                <a:lnTo>
                  <a:pt x="18072" y="10920"/>
                </a:lnTo>
                <a:lnTo>
                  <a:pt x="17088" y="10920"/>
                </a:lnTo>
                <a:lnTo>
                  <a:pt x="17088" y="2365"/>
                </a:lnTo>
                <a:cubicBezTo>
                  <a:pt x="17088" y="1756"/>
                  <a:pt x="16296" y="1263"/>
                  <a:pt x="15323" y="1263"/>
                </a:cubicBezTo>
                <a:cubicBezTo>
                  <a:pt x="14349" y="1263"/>
                  <a:pt x="13560" y="1756"/>
                  <a:pt x="13560" y="2365"/>
                </a:cubicBezTo>
                <a:lnTo>
                  <a:pt x="13560" y="10920"/>
                </a:lnTo>
                <a:lnTo>
                  <a:pt x="12568" y="10920"/>
                </a:lnTo>
                <a:lnTo>
                  <a:pt x="12568" y="1105"/>
                </a:lnTo>
                <a:cubicBezTo>
                  <a:pt x="12568" y="496"/>
                  <a:pt x="11776" y="0"/>
                  <a:pt x="10803" y="0"/>
                </a:cubicBezTo>
                <a:close/>
              </a:path>
            </a:pathLst>
          </a:custGeom>
          <a:blipFill>
            <a:blip r:embed="rId2"/>
          </a:blipFill>
          <a:ln w="12700">
            <a:miter lim="400000"/>
          </a:ln>
          <a:effectLst>
            <a:outerShdw blurRad="63500" dir="16200000" rotWithShape="0">
              <a:srgbClr val="000000">
                <a:alpha val="50000"/>
              </a:srgbClr>
            </a:outerShdw>
          </a:effectLst>
        </p:spPr>
        <p:txBody>
          <a:bodyPr lIns="50800" tIns="50800" rIns="50800" bIns="50800" anchor="ctr"/>
          <a:lstStyle/>
          <a:p>
            <a:pPr>
              <a:defRPr sz="4400">
                <a:effectLst>
                  <a:outerShdw blurRad="63500" dist="25400" dir="2700000" rotWithShape="0">
                    <a:srgbClr val="000000">
                      <a:alpha val="70000"/>
                    </a:srgbClr>
                  </a:outerShdw>
                </a:effectLst>
              </a:defRPr>
            </a:pPr>
            <a:endParaRPr/>
          </a:p>
        </p:txBody>
      </p:sp>
      <p:sp>
        <p:nvSpPr>
          <p:cNvPr id="131" name="Μάτι"/>
          <p:cNvSpPr/>
          <p:nvPr/>
        </p:nvSpPr>
        <p:spPr>
          <a:xfrm>
            <a:off x="10887385" y="3126992"/>
            <a:ext cx="1519177" cy="7921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707" y="0"/>
                  <a:pt x="2918" y="3569"/>
                  <a:pt x="407" y="9790"/>
                </a:cubicBezTo>
                <a:lnTo>
                  <a:pt x="0" y="10800"/>
                </a:lnTo>
                <a:lnTo>
                  <a:pt x="407" y="11810"/>
                </a:lnTo>
                <a:cubicBezTo>
                  <a:pt x="2918" y="18032"/>
                  <a:pt x="6707" y="21600"/>
                  <a:pt x="10800" y="21600"/>
                </a:cubicBezTo>
                <a:cubicBezTo>
                  <a:pt x="14893" y="21600"/>
                  <a:pt x="18680" y="18032"/>
                  <a:pt x="21192" y="11810"/>
                </a:cubicBezTo>
                <a:lnTo>
                  <a:pt x="21600" y="10800"/>
                </a:lnTo>
                <a:lnTo>
                  <a:pt x="21192" y="9790"/>
                </a:lnTo>
                <a:cubicBezTo>
                  <a:pt x="18680" y="3569"/>
                  <a:pt x="14893" y="0"/>
                  <a:pt x="10800" y="0"/>
                </a:cubicBezTo>
                <a:close/>
                <a:moveTo>
                  <a:pt x="8667" y="3677"/>
                </a:moveTo>
                <a:cubicBezTo>
                  <a:pt x="7382" y="5094"/>
                  <a:pt x="6517" y="7753"/>
                  <a:pt x="6517" y="10800"/>
                </a:cubicBezTo>
                <a:cubicBezTo>
                  <a:pt x="6517" y="13847"/>
                  <a:pt x="7382" y="16502"/>
                  <a:pt x="8667" y="17920"/>
                </a:cubicBezTo>
                <a:cubicBezTo>
                  <a:pt x="6166" y="17019"/>
                  <a:pt x="3899" y="14543"/>
                  <a:pt x="2199" y="10800"/>
                </a:cubicBezTo>
                <a:cubicBezTo>
                  <a:pt x="3899" y="7057"/>
                  <a:pt x="6166" y="4577"/>
                  <a:pt x="8667" y="3677"/>
                </a:cubicBezTo>
                <a:close/>
                <a:moveTo>
                  <a:pt x="12931" y="3677"/>
                </a:moveTo>
                <a:cubicBezTo>
                  <a:pt x="15432" y="4577"/>
                  <a:pt x="17699" y="7057"/>
                  <a:pt x="19400" y="10800"/>
                </a:cubicBezTo>
                <a:cubicBezTo>
                  <a:pt x="17699" y="14543"/>
                  <a:pt x="15432" y="17019"/>
                  <a:pt x="12931" y="17920"/>
                </a:cubicBezTo>
                <a:cubicBezTo>
                  <a:pt x="14216" y="16502"/>
                  <a:pt x="15081" y="13847"/>
                  <a:pt x="15081" y="10800"/>
                </a:cubicBezTo>
                <a:cubicBezTo>
                  <a:pt x="15081" y="7753"/>
                  <a:pt x="14216" y="5094"/>
                  <a:pt x="12931" y="3677"/>
                </a:cubicBezTo>
                <a:close/>
                <a:moveTo>
                  <a:pt x="12219" y="6169"/>
                </a:moveTo>
                <a:cubicBezTo>
                  <a:pt x="12805" y="6169"/>
                  <a:pt x="13279" y="7078"/>
                  <a:pt x="13279" y="8201"/>
                </a:cubicBezTo>
                <a:cubicBezTo>
                  <a:pt x="13279" y="9324"/>
                  <a:pt x="12805" y="10234"/>
                  <a:pt x="12219" y="10234"/>
                </a:cubicBezTo>
                <a:cubicBezTo>
                  <a:pt x="11634" y="10234"/>
                  <a:pt x="11159" y="9324"/>
                  <a:pt x="11159" y="8201"/>
                </a:cubicBezTo>
                <a:cubicBezTo>
                  <a:pt x="11159" y="7078"/>
                  <a:pt x="11634" y="6169"/>
                  <a:pt x="12219" y="6169"/>
                </a:cubicBezTo>
                <a:close/>
              </a:path>
            </a:pathLst>
          </a:custGeom>
          <a:blipFill>
            <a:blip r:embed="rId2"/>
          </a:blipFill>
          <a:ln w="12700">
            <a:miter lim="400000"/>
          </a:ln>
          <a:effectLst>
            <a:outerShdw blurRad="63500" dir="16200000" rotWithShape="0">
              <a:srgbClr val="000000">
                <a:alpha val="50000"/>
              </a:srgbClr>
            </a:outerShdw>
          </a:effectLst>
        </p:spPr>
        <p:txBody>
          <a:bodyPr lIns="50800" tIns="50800" rIns="50800" bIns="50800" anchor="ctr"/>
          <a:lstStyle/>
          <a:p>
            <a:pPr>
              <a:defRPr sz="4400">
                <a:effectLst>
                  <a:outerShdw blurRad="63500" dist="25400" dir="2700000" rotWithShape="0">
                    <a:srgbClr val="000000">
                      <a:alpha val="70000"/>
                    </a:srgbClr>
                  </a:outerShdw>
                </a:effectLst>
              </a:defRPr>
            </a:pPr>
            <a:endParaRPr/>
          </a:p>
        </p:txBody>
      </p:sp>
      <p:sp>
        <p:nvSpPr>
          <p:cNvPr id="132" name="Αυτί"/>
          <p:cNvSpPr/>
          <p:nvPr/>
        </p:nvSpPr>
        <p:spPr>
          <a:xfrm>
            <a:off x="13220767" y="2781150"/>
            <a:ext cx="1052024" cy="1430326"/>
          </a:xfrm>
          <a:custGeom>
            <a:avLst/>
            <a:gdLst/>
            <a:ahLst/>
            <a:cxnLst>
              <a:cxn ang="0">
                <a:pos x="wd2" y="hd2"/>
              </a:cxn>
              <a:cxn ang="5400000">
                <a:pos x="wd2" y="hd2"/>
              </a:cxn>
              <a:cxn ang="10800000">
                <a:pos x="wd2" y="hd2"/>
              </a:cxn>
              <a:cxn ang="16200000">
                <a:pos x="wd2" y="hd2"/>
              </a:cxn>
            </a:cxnLst>
            <a:rect l="0" t="0" r="r" b="b"/>
            <a:pathLst>
              <a:path w="20671" h="21600" extrusionOk="0">
                <a:moveTo>
                  <a:pt x="9517" y="0"/>
                </a:moveTo>
                <a:cubicBezTo>
                  <a:pt x="6086" y="0"/>
                  <a:pt x="3154" y="1263"/>
                  <a:pt x="1473" y="3466"/>
                </a:cubicBezTo>
                <a:cubicBezTo>
                  <a:pt x="-881" y="6549"/>
                  <a:pt x="-395" y="10841"/>
                  <a:pt x="2804" y="15240"/>
                </a:cubicBezTo>
                <a:cubicBezTo>
                  <a:pt x="3450" y="16128"/>
                  <a:pt x="5236" y="17350"/>
                  <a:pt x="7272" y="17863"/>
                </a:cubicBezTo>
                <a:cubicBezTo>
                  <a:pt x="8160" y="18087"/>
                  <a:pt x="8736" y="18661"/>
                  <a:pt x="9403" y="19326"/>
                </a:cubicBezTo>
                <a:cubicBezTo>
                  <a:pt x="10418" y="20340"/>
                  <a:pt x="11682" y="21600"/>
                  <a:pt x="14405" y="21600"/>
                </a:cubicBezTo>
                <a:cubicBezTo>
                  <a:pt x="18504" y="21600"/>
                  <a:pt x="19509" y="19847"/>
                  <a:pt x="20242" y="18567"/>
                </a:cubicBezTo>
                <a:cubicBezTo>
                  <a:pt x="20372" y="18341"/>
                  <a:pt x="20495" y="18124"/>
                  <a:pt x="20630" y="17924"/>
                </a:cubicBezTo>
                <a:cubicBezTo>
                  <a:pt x="20719" y="17791"/>
                  <a:pt x="20660" y="17629"/>
                  <a:pt x="20493" y="17552"/>
                </a:cubicBezTo>
                <a:lnTo>
                  <a:pt x="19432" y="17063"/>
                </a:lnTo>
                <a:cubicBezTo>
                  <a:pt x="19249" y="16979"/>
                  <a:pt x="19013" y="17030"/>
                  <a:pt x="18913" y="17175"/>
                </a:cubicBezTo>
                <a:cubicBezTo>
                  <a:pt x="18735" y="17434"/>
                  <a:pt x="18583" y="17699"/>
                  <a:pt x="18435" y="17956"/>
                </a:cubicBezTo>
                <a:cubicBezTo>
                  <a:pt x="17728" y="19191"/>
                  <a:pt x="17217" y="20083"/>
                  <a:pt x="14405" y="20083"/>
                </a:cubicBezTo>
                <a:cubicBezTo>
                  <a:pt x="12653" y="20083"/>
                  <a:pt x="11910" y="19340"/>
                  <a:pt x="10968" y="18399"/>
                </a:cubicBezTo>
                <a:cubicBezTo>
                  <a:pt x="10211" y="17645"/>
                  <a:pt x="9354" y="16790"/>
                  <a:pt x="7888" y="16420"/>
                </a:cubicBezTo>
                <a:cubicBezTo>
                  <a:pt x="6320" y="16025"/>
                  <a:pt x="4929" y="15051"/>
                  <a:pt x="4527" y="14499"/>
                </a:cubicBezTo>
                <a:cubicBezTo>
                  <a:pt x="1679" y="10582"/>
                  <a:pt x="1186" y="6841"/>
                  <a:pt x="3176" y="4234"/>
                </a:cubicBezTo>
                <a:cubicBezTo>
                  <a:pt x="4494" y="2508"/>
                  <a:pt x="6804" y="1517"/>
                  <a:pt x="9517" y="1517"/>
                </a:cubicBezTo>
                <a:cubicBezTo>
                  <a:pt x="16006" y="1517"/>
                  <a:pt x="16934" y="6593"/>
                  <a:pt x="17064" y="7844"/>
                </a:cubicBezTo>
                <a:cubicBezTo>
                  <a:pt x="17080" y="7994"/>
                  <a:pt x="17247" y="8108"/>
                  <a:pt x="17443" y="8104"/>
                </a:cubicBezTo>
                <a:lnTo>
                  <a:pt x="18682" y="8079"/>
                </a:lnTo>
                <a:cubicBezTo>
                  <a:pt x="18892" y="8075"/>
                  <a:pt x="19053" y="7938"/>
                  <a:pt x="19041" y="7776"/>
                </a:cubicBezTo>
                <a:cubicBezTo>
                  <a:pt x="18817" y="4924"/>
                  <a:pt x="16608" y="0"/>
                  <a:pt x="9517" y="0"/>
                </a:cubicBezTo>
                <a:close/>
                <a:moveTo>
                  <a:pt x="9955" y="3310"/>
                </a:moveTo>
                <a:cubicBezTo>
                  <a:pt x="9772" y="3302"/>
                  <a:pt x="9589" y="3303"/>
                  <a:pt x="9405" y="3312"/>
                </a:cubicBezTo>
                <a:cubicBezTo>
                  <a:pt x="9194" y="3323"/>
                  <a:pt x="8984" y="3346"/>
                  <a:pt x="8773" y="3380"/>
                </a:cubicBezTo>
                <a:cubicBezTo>
                  <a:pt x="5657" y="3880"/>
                  <a:pt x="3797" y="5739"/>
                  <a:pt x="3797" y="8353"/>
                </a:cubicBezTo>
                <a:cubicBezTo>
                  <a:pt x="3797" y="9959"/>
                  <a:pt x="5134" y="14392"/>
                  <a:pt x="8146" y="14866"/>
                </a:cubicBezTo>
                <a:cubicBezTo>
                  <a:pt x="9436" y="15068"/>
                  <a:pt x="10219" y="15793"/>
                  <a:pt x="10538" y="16153"/>
                </a:cubicBezTo>
                <a:cubicBezTo>
                  <a:pt x="10641" y="16269"/>
                  <a:pt x="10841" y="16307"/>
                  <a:pt x="11005" y="16244"/>
                </a:cubicBezTo>
                <a:lnTo>
                  <a:pt x="12119" y="15818"/>
                </a:lnTo>
                <a:cubicBezTo>
                  <a:pt x="12316" y="15743"/>
                  <a:pt x="12385" y="15553"/>
                  <a:pt x="12266" y="15410"/>
                </a:cubicBezTo>
                <a:cubicBezTo>
                  <a:pt x="11820" y="14873"/>
                  <a:pt x="10636" y="13710"/>
                  <a:pt x="8540" y="13381"/>
                </a:cubicBezTo>
                <a:cubicBezTo>
                  <a:pt x="7109" y="13156"/>
                  <a:pt x="5769" y="9788"/>
                  <a:pt x="5769" y="8353"/>
                </a:cubicBezTo>
                <a:cubicBezTo>
                  <a:pt x="5769" y="5921"/>
                  <a:pt x="7622" y="5114"/>
                  <a:pt x="9176" y="4865"/>
                </a:cubicBezTo>
                <a:cubicBezTo>
                  <a:pt x="10571" y="4642"/>
                  <a:pt x="11524" y="5343"/>
                  <a:pt x="11870" y="5655"/>
                </a:cubicBezTo>
                <a:cubicBezTo>
                  <a:pt x="12529" y="6251"/>
                  <a:pt x="12830" y="7037"/>
                  <a:pt x="12587" y="7523"/>
                </a:cubicBezTo>
                <a:cubicBezTo>
                  <a:pt x="12537" y="7623"/>
                  <a:pt x="12386" y="7926"/>
                  <a:pt x="11599" y="8006"/>
                </a:cubicBezTo>
                <a:cubicBezTo>
                  <a:pt x="9536" y="8216"/>
                  <a:pt x="8553" y="9368"/>
                  <a:pt x="8496" y="10417"/>
                </a:cubicBezTo>
                <a:cubicBezTo>
                  <a:pt x="8433" y="11561"/>
                  <a:pt x="9390" y="12498"/>
                  <a:pt x="10877" y="12748"/>
                </a:cubicBezTo>
                <a:cubicBezTo>
                  <a:pt x="11035" y="12774"/>
                  <a:pt x="11202" y="12801"/>
                  <a:pt x="11375" y="12827"/>
                </a:cubicBezTo>
                <a:cubicBezTo>
                  <a:pt x="12767" y="13043"/>
                  <a:pt x="14486" y="13309"/>
                  <a:pt x="16472" y="14829"/>
                </a:cubicBezTo>
                <a:cubicBezTo>
                  <a:pt x="16613" y="14937"/>
                  <a:pt x="16838" y="14943"/>
                  <a:pt x="16985" y="14840"/>
                </a:cubicBezTo>
                <a:lnTo>
                  <a:pt x="17927" y="14182"/>
                </a:lnTo>
                <a:cubicBezTo>
                  <a:pt x="18067" y="14084"/>
                  <a:pt x="18089" y="13920"/>
                  <a:pt x="17975" y="13803"/>
                </a:cubicBezTo>
                <a:cubicBezTo>
                  <a:pt x="17482" y="13295"/>
                  <a:pt x="16296" y="11899"/>
                  <a:pt x="16591" y="10520"/>
                </a:cubicBezTo>
                <a:cubicBezTo>
                  <a:pt x="16621" y="10378"/>
                  <a:pt x="16504" y="10241"/>
                  <a:pt x="16322" y="10204"/>
                </a:cubicBezTo>
                <a:lnTo>
                  <a:pt x="15125" y="9958"/>
                </a:lnTo>
                <a:cubicBezTo>
                  <a:pt x="14916" y="9915"/>
                  <a:pt x="14703" y="10018"/>
                  <a:pt x="14663" y="10182"/>
                </a:cubicBezTo>
                <a:cubicBezTo>
                  <a:pt x="14532" y="10716"/>
                  <a:pt x="14548" y="11240"/>
                  <a:pt x="14654" y="11735"/>
                </a:cubicBezTo>
                <a:cubicBezTo>
                  <a:pt x="14681" y="11859"/>
                  <a:pt x="14522" y="11959"/>
                  <a:pt x="14370" y="11911"/>
                </a:cubicBezTo>
                <a:cubicBezTo>
                  <a:pt x="13371" y="11589"/>
                  <a:pt x="12482" y="11451"/>
                  <a:pt x="11764" y="11340"/>
                </a:cubicBezTo>
                <a:cubicBezTo>
                  <a:pt x="11603" y="11316"/>
                  <a:pt x="11447" y="11291"/>
                  <a:pt x="11300" y="11266"/>
                </a:cubicBezTo>
                <a:cubicBezTo>
                  <a:pt x="10495" y="11131"/>
                  <a:pt x="10460" y="10631"/>
                  <a:pt x="10468" y="10481"/>
                </a:cubicBezTo>
                <a:cubicBezTo>
                  <a:pt x="10489" y="10097"/>
                  <a:pt x="10867" y="9613"/>
                  <a:pt x="11859" y="9512"/>
                </a:cubicBezTo>
                <a:cubicBezTo>
                  <a:pt x="13116" y="9384"/>
                  <a:pt x="14028" y="8870"/>
                  <a:pt x="14430" y="8067"/>
                </a:cubicBezTo>
                <a:cubicBezTo>
                  <a:pt x="14940" y="7047"/>
                  <a:pt x="14526" y="5714"/>
                  <a:pt x="13373" y="4672"/>
                </a:cubicBezTo>
                <a:cubicBezTo>
                  <a:pt x="12458" y="3845"/>
                  <a:pt x="11234" y="3367"/>
                  <a:pt x="9955" y="3310"/>
                </a:cubicBezTo>
                <a:close/>
              </a:path>
            </a:pathLst>
          </a:custGeom>
          <a:blipFill>
            <a:blip r:embed="rId2"/>
          </a:blipFill>
          <a:ln w="12700">
            <a:miter lim="400000"/>
          </a:ln>
          <a:effectLst>
            <a:outerShdw blurRad="63500" dir="16200000" rotWithShape="0">
              <a:srgbClr val="000000">
                <a:alpha val="50000"/>
              </a:srgbClr>
            </a:outerShdw>
          </a:effectLst>
        </p:spPr>
        <p:txBody>
          <a:bodyPr lIns="50800" tIns="50800" rIns="50800" bIns="50800" anchor="ctr"/>
          <a:lstStyle/>
          <a:p>
            <a:pPr>
              <a:defRPr sz="4400">
                <a:effectLst>
                  <a:outerShdw blurRad="63500" dist="25400" dir="2700000" rotWithShape="0">
                    <a:srgbClr val="000000">
                      <a:alpha val="70000"/>
                    </a:srgbClr>
                  </a:outerShdw>
                </a:effectLst>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Διασχίζω το δρόμο με φανάρια - φωτεινοί σηματοδότες"/>
          <p:cNvSpPr txBox="1">
            <a:spLocks noGrp="1"/>
          </p:cNvSpPr>
          <p:nvPr>
            <p:ph type="title"/>
          </p:nvPr>
        </p:nvSpPr>
        <p:spPr>
          <a:xfrm>
            <a:off x="1778000" y="952500"/>
            <a:ext cx="20828000" cy="1535016"/>
          </a:xfrm>
          <a:prstGeom prst="rect">
            <a:avLst/>
          </a:prstGeom>
          <a:blipFill>
            <a:blip r:embed="rId2"/>
          </a:blipFill>
          <a:effectLst>
            <a:outerShdw blurRad="63500" dir="16200000" rotWithShape="0">
              <a:srgbClr val="000000">
                <a:alpha val="50000"/>
              </a:srgbClr>
            </a:outerShdw>
          </a:effectLst>
        </p:spPr>
        <p:txBody>
          <a:bodyPr/>
          <a:lstStyle>
            <a:lvl1pPr>
              <a:defRPr sz="4400">
                <a:effectLst>
                  <a:outerShdw blurRad="63500" dist="25400" dir="2700000" rotWithShape="0">
                    <a:srgbClr val="000000">
                      <a:alpha val="70000"/>
                    </a:srgbClr>
                  </a:outerShdw>
                </a:effectLst>
              </a:defRPr>
            </a:lvl1pPr>
          </a:lstStyle>
          <a:p>
            <a:r>
              <a:t>Διασχίζω το δρόμο με φανάρια - φωτεινοί σηματοδότες</a:t>
            </a:r>
          </a:p>
        </p:txBody>
      </p:sp>
      <p:sp>
        <p:nvSpPr>
          <p:cNvPr id="135" name="Υπάρχουν δύο είδη φαναριών,…"/>
          <p:cNvSpPr txBox="1">
            <a:spLocks noGrp="1"/>
          </p:cNvSpPr>
          <p:nvPr>
            <p:ph type="body" idx="1"/>
          </p:nvPr>
        </p:nvSpPr>
        <p:spPr>
          <a:xfrm>
            <a:off x="1801696" y="3236019"/>
            <a:ext cx="15343823" cy="9828023"/>
          </a:xfrm>
          <a:prstGeom prst="rect">
            <a:avLst/>
          </a:prstGeom>
        </p:spPr>
        <p:txBody>
          <a:bodyPr/>
          <a:lstStyle/>
          <a:p>
            <a:pPr marL="607567" indent="-607567" defTabSz="595884">
              <a:spcBef>
                <a:spcPts val="2900"/>
              </a:spcBef>
              <a:buBlip>
                <a:blip r:embed="rId3"/>
              </a:buBlip>
              <a:defRPr sz="4048"/>
            </a:pPr>
            <a:r>
              <a:t>Υπάρχουν δύο είδη φαναριών, </a:t>
            </a:r>
          </a:p>
          <a:p>
            <a:pPr marL="607567" indent="-607567" defTabSz="595884">
              <a:spcBef>
                <a:spcPts val="2900"/>
              </a:spcBef>
              <a:buBlip>
                <a:blip r:embed="rId3"/>
              </a:buBlip>
              <a:defRPr sz="4048"/>
            </a:pPr>
            <a:r>
              <a:t>Το πρώτο είδος αφορά τα οχήματα, και αποτελείται από 3 χρώματα: το κόκκινο, το πορτοκαλί και το πράσινο.</a:t>
            </a:r>
          </a:p>
          <a:p>
            <a:pPr marL="607567" indent="-607567" defTabSz="595884">
              <a:spcBef>
                <a:spcPts val="2900"/>
              </a:spcBef>
              <a:buBlip>
                <a:blip r:embed="rId3"/>
              </a:buBlip>
              <a:defRPr sz="4048"/>
            </a:pPr>
            <a:r>
              <a:t>Όταν το φανάρι είναι κόκκινο, το όχημα οφείλει να σταματήσει πριν τη διάβαση πεζών!  Όταν το φανάρι είναι πορτοκαλί το όχημα πρέπει να μειώσει ταχύτητα και να σταματήσει. Όταν το φανάρι είναι πράσινο σημαίνει ότι το όχημα μπορεί να περάσει.</a:t>
            </a:r>
          </a:p>
          <a:p>
            <a:pPr marL="607567" indent="-607567" defTabSz="595884">
              <a:spcBef>
                <a:spcPts val="2900"/>
              </a:spcBef>
              <a:buBlip>
                <a:blip r:embed="rId3"/>
              </a:buBlip>
              <a:defRPr sz="4048"/>
            </a:pPr>
            <a:r>
              <a:t>Το δεύτερο είδος αφορά τους πεζούς και απεικονίζει δύο ανθρωπάκια κόκκινου και πράσινου χρώματος. Το κόκκινο είναι ο “Σταμάτης” και το πράσινο είναι ο “Γρηγόρης”.  </a:t>
            </a:r>
          </a:p>
          <a:p>
            <a:pPr marL="607567" indent="-607567" defTabSz="595884">
              <a:spcBef>
                <a:spcPts val="2900"/>
              </a:spcBef>
              <a:buBlip>
                <a:blip r:embed="rId3"/>
              </a:buBlip>
              <a:defRPr sz="4048"/>
            </a:pPr>
            <a:r>
              <a:t>Όταν είναι αναμμένος ο Σταμάτης, δεν μπορώ να διασχίσω το δρόμο, περιμένω να ανάψει ο Γρηγόρης.</a:t>
            </a:r>
          </a:p>
          <a:p>
            <a:pPr marL="607567" indent="-607567" defTabSz="595884">
              <a:spcBef>
                <a:spcPts val="2900"/>
              </a:spcBef>
              <a:buBlip>
                <a:blip r:embed="rId3"/>
              </a:buBlip>
              <a:defRPr sz="4048"/>
            </a:pPr>
            <a:r>
              <a:t>Αν υπάρχει τροχονόμος, υπακούω πάντα στις εντολές του, ανεξάρτητα από την ένδειξη των φαναριών.</a:t>
            </a:r>
          </a:p>
        </p:txBody>
      </p:sp>
      <p:grpSp>
        <p:nvGrpSpPr>
          <p:cNvPr id="138" name="Γκαλερί εικόνων"/>
          <p:cNvGrpSpPr/>
          <p:nvPr/>
        </p:nvGrpSpPr>
        <p:grpSpPr>
          <a:xfrm>
            <a:off x="18105793" y="8296043"/>
            <a:ext cx="5326204" cy="5712992"/>
            <a:chOff x="0" y="0"/>
            <a:chExt cx="5326203" cy="5712990"/>
          </a:xfrm>
        </p:grpSpPr>
        <p:pic>
          <p:nvPicPr>
            <p:cNvPr id="136" name="Στιγμιότυπο 2021-03-29, 4.53.42 μμ.png" descr="Στιγμιότυπο 2021-03-29, 4.53.42 μμ.png"/>
            <p:cNvPicPr>
              <a:picLocks noChangeAspect="1"/>
            </p:cNvPicPr>
            <p:nvPr/>
          </p:nvPicPr>
          <p:blipFill>
            <a:blip r:embed="rId4"/>
            <a:srcRect l="339" r="339"/>
            <a:stretch>
              <a:fillRect/>
            </a:stretch>
          </p:blipFill>
          <p:spPr>
            <a:xfrm>
              <a:off x="0" y="0"/>
              <a:ext cx="5326204" cy="4646191"/>
            </a:xfrm>
            <a:prstGeom prst="rect">
              <a:avLst/>
            </a:prstGeom>
            <a:ln w="12700" cap="flat">
              <a:noFill/>
              <a:miter lim="400000"/>
            </a:ln>
            <a:effectLst/>
          </p:spPr>
        </p:pic>
        <p:sp>
          <p:nvSpPr>
            <p:cNvPr id="137" name="Ορθογώνιο"/>
            <p:cNvSpPr/>
            <p:nvPr/>
          </p:nvSpPr>
          <p:spPr>
            <a:xfrm>
              <a:off x="0" y="4722390"/>
              <a:ext cx="5326204" cy="990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pPr>
                <a:defRPr sz="3000"/>
              </a:pPr>
              <a:endParaRPr/>
            </a:p>
          </p:txBody>
        </p:sp>
      </p:grpSp>
      <p:pic>
        <p:nvPicPr>
          <p:cNvPr id="139" name="Στιγμιότυπο 2021-03-29, 4.54.55 μμ.png" descr="Στιγμιότυπο 2021-03-29, 4.54.55 μμ.png"/>
          <p:cNvPicPr>
            <a:picLocks noChangeAspect="1"/>
          </p:cNvPicPr>
          <p:nvPr/>
        </p:nvPicPr>
        <p:blipFill>
          <a:blip r:embed="rId5"/>
          <a:stretch>
            <a:fillRect/>
          </a:stretch>
        </p:blipFill>
        <p:spPr>
          <a:xfrm>
            <a:off x="18966743" y="2617834"/>
            <a:ext cx="3604305" cy="5547891"/>
          </a:xfrm>
          <a:prstGeom prst="rect">
            <a:avLst/>
          </a:prstGeom>
          <a:ln w="889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Extra tips"/>
          <p:cNvSpPr txBox="1">
            <a:spLocks noGrp="1"/>
          </p:cNvSpPr>
          <p:nvPr>
            <p:ph type="title"/>
          </p:nvPr>
        </p:nvSpPr>
        <p:spPr>
          <a:xfrm>
            <a:off x="1777999" y="1393361"/>
            <a:ext cx="20828001" cy="1874614"/>
          </a:xfrm>
          <a:prstGeom prst="rect">
            <a:avLst/>
          </a:prstGeom>
          <a:blipFill>
            <a:blip r:embed="rId2"/>
          </a:blipFill>
          <a:effectLst>
            <a:outerShdw blurRad="63500" dir="16200000" rotWithShape="0">
              <a:srgbClr val="000000">
                <a:alpha val="50000"/>
              </a:srgbClr>
            </a:outerShdw>
          </a:effectLst>
        </p:spPr>
        <p:txBody>
          <a:bodyPr/>
          <a:lstStyle>
            <a:lvl1pPr>
              <a:defRPr sz="7500">
                <a:effectLst>
                  <a:outerShdw blurRad="63500" dist="25400" dir="2700000" rotWithShape="0">
                    <a:srgbClr val="000000">
                      <a:alpha val="70000"/>
                    </a:srgbClr>
                  </a:outerShdw>
                </a:effectLst>
              </a:defRPr>
            </a:lvl1pPr>
          </a:lstStyle>
          <a:p>
            <a:r>
              <a:t>Extra tips </a:t>
            </a:r>
          </a:p>
        </p:txBody>
      </p:sp>
      <p:sp>
        <p:nvSpPr>
          <p:cNvPr id="142" name="Διασχίζω το δρόμο κάθετα και προσεκτικά.…"/>
          <p:cNvSpPr txBox="1">
            <a:spLocks noGrp="1"/>
          </p:cNvSpPr>
          <p:nvPr>
            <p:ph type="body" idx="1"/>
          </p:nvPr>
        </p:nvSpPr>
        <p:spPr>
          <a:xfrm>
            <a:off x="1862142" y="3534281"/>
            <a:ext cx="20659715" cy="9717246"/>
          </a:xfrm>
          <a:prstGeom prst="rect">
            <a:avLst/>
          </a:prstGeom>
        </p:spPr>
        <p:txBody>
          <a:bodyPr/>
          <a:lstStyle/>
          <a:p>
            <a:pPr marL="640079" indent="-640079" defTabSz="544068">
              <a:spcBef>
                <a:spcPts val="4200"/>
              </a:spcBef>
              <a:buBlip>
                <a:blip r:embed="rId3"/>
              </a:buBlip>
              <a:defRPr sz="4368"/>
            </a:pPr>
            <a:r>
              <a:t>Διασχίζω το δρόμο κάθετα και προσεκτικά.</a:t>
            </a:r>
          </a:p>
          <a:p>
            <a:pPr marL="640079" indent="-640079" defTabSz="544068">
              <a:spcBef>
                <a:spcPts val="4200"/>
              </a:spcBef>
              <a:buBlip>
                <a:blip r:embed="rId3"/>
              </a:buBlip>
              <a:defRPr sz="4368"/>
            </a:pPr>
            <a:r>
              <a:t>Δεν φοράω ακουστικά γιατί είναι επικύνδινο να ακούω μουσική όταν διασχίζω το δρόμο.</a:t>
            </a:r>
          </a:p>
          <a:p>
            <a:pPr marL="640079" indent="-640079" defTabSz="544068">
              <a:spcBef>
                <a:spcPts val="4200"/>
              </a:spcBef>
              <a:buBlip>
                <a:blip r:embed="rId3"/>
              </a:buBlip>
              <a:defRPr sz="4368"/>
            </a:pPr>
            <a:r>
              <a:t>Αποφεύγω να περνάω ή να στέκομαι ανάμεσα σε οχήματα, γιατί είναι πιθανό να κινηθούν</a:t>
            </a:r>
          </a:p>
          <a:p>
            <a:pPr marL="640079" indent="-640079" defTabSz="544068">
              <a:spcBef>
                <a:spcPts val="4200"/>
              </a:spcBef>
              <a:buBlip>
                <a:blip r:embed="rId3"/>
              </a:buBlip>
              <a:defRPr sz="4368"/>
            </a:pPr>
            <a:r>
              <a:t>Όταν είμαι επιβάτης σε αυτοκίνητο, κάθομαι πάντα στο πίσω κάθισμα και φοράω ζώνη</a:t>
            </a:r>
          </a:p>
          <a:p>
            <a:pPr marL="640079" indent="-640079" defTabSz="544068">
              <a:spcBef>
                <a:spcPts val="4200"/>
              </a:spcBef>
              <a:buBlip>
                <a:blip r:embed="rId3"/>
              </a:buBlip>
              <a:defRPr sz="4368"/>
            </a:pPr>
            <a:r>
              <a:t>Δεν βγάζω το κεφάλι ή τα χέρια έξω από το παράθυρο του αυτοκινήτου και δεν πετάω αντικείμενα έξω!</a:t>
            </a:r>
          </a:p>
          <a:p>
            <a:pPr marL="640079" indent="-640079" defTabSz="544068">
              <a:spcBef>
                <a:spcPts val="4200"/>
              </a:spcBef>
              <a:buBlip>
                <a:blip r:embed="rId3"/>
              </a:buBlip>
              <a:defRPr sz="4368"/>
            </a:pPr>
            <a:r>
              <a:t>Για να επιβιβαστώ στο λεωφορείο περιμένω πρώτα να σταματήσει εντελώς, να κατέβουν οι επιβάτες που θέλουν να αποβιβαστούν και στην συνέχεια ανεβαίνω χωρίς να σπρώχνω! </a:t>
            </a:r>
          </a:p>
        </p:txBody>
      </p:sp>
      <p:sp>
        <p:nvSpPr>
          <p:cNvPr id="143" name="Επεξεργασία εγγράφου"/>
          <p:cNvSpPr/>
          <p:nvPr/>
        </p:nvSpPr>
        <p:spPr>
          <a:xfrm>
            <a:off x="14809860" y="1780433"/>
            <a:ext cx="1012806" cy="1100470"/>
          </a:xfrm>
          <a:custGeom>
            <a:avLst/>
            <a:gdLst/>
            <a:ahLst/>
            <a:cxnLst>
              <a:cxn ang="0">
                <a:pos x="wd2" y="hd2"/>
              </a:cxn>
              <a:cxn ang="5400000">
                <a:pos x="wd2" y="hd2"/>
              </a:cxn>
              <a:cxn ang="10800000">
                <a:pos x="wd2" y="hd2"/>
              </a:cxn>
              <a:cxn ang="16200000">
                <a:pos x="wd2" y="hd2"/>
              </a:cxn>
            </a:cxnLst>
            <a:rect l="0" t="0" r="r" b="b"/>
            <a:pathLst>
              <a:path w="21535" h="21600" extrusionOk="0">
                <a:moveTo>
                  <a:pt x="178" y="0"/>
                </a:moveTo>
                <a:cubicBezTo>
                  <a:pt x="80" y="0"/>
                  <a:pt x="0" y="72"/>
                  <a:pt x="0" y="162"/>
                </a:cubicBezTo>
                <a:lnTo>
                  <a:pt x="0" y="21438"/>
                </a:lnTo>
                <a:cubicBezTo>
                  <a:pt x="0" y="21528"/>
                  <a:pt x="80" y="21600"/>
                  <a:pt x="178" y="21600"/>
                </a:cubicBezTo>
                <a:lnTo>
                  <a:pt x="17891" y="21600"/>
                </a:lnTo>
                <a:cubicBezTo>
                  <a:pt x="17989" y="21600"/>
                  <a:pt x="18069" y="21528"/>
                  <a:pt x="18069" y="21438"/>
                </a:cubicBezTo>
                <a:lnTo>
                  <a:pt x="18069" y="10414"/>
                </a:lnTo>
                <a:lnTo>
                  <a:pt x="13054" y="15043"/>
                </a:lnTo>
                <a:cubicBezTo>
                  <a:pt x="12867" y="15216"/>
                  <a:pt x="12647" y="15358"/>
                  <a:pt x="12407" y="15463"/>
                </a:cubicBezTo>
                <a:lnTo>
                  <a:pt x="8385" y="17111"/>
                </a:lnTo>
                <a:cubicBezTo>
                  <a:pt x="8235" y="17177"/>
                  <a:pt x="8078" y="17032"/>
                  <a:pt x="8149" y="16892"/>
                </a:cubicBezTo>
                <a:lnTo>
                  <a:pt x="9963" y="13105"/>
                </a:lnTo>
                <a:cubicBezTo>
                  <a:pt x="10077" y="12882"/>
                  <a:pt x="10231" y="12679"/>
                  <a:pt x="10420" y="12504"/>
                </a:cubicBezTo>
                <a:lnTo>
                  <a:pt x="17644" y="5837"/>
                </a:lnTo>
                <a:lnTo>
                  <a:pt x="11926" y="5837"/>
                </a:lnTo>
                <a:cubicBezTo>
                  <a:pt x="11828" y="5837"/>
                  <a:pt x="11748" y="5765"/>
                  <a:pt x="11748" y="5674"/>
                </a:cubicBezTo>
                <a:lnTo>
                  <a:pt x="11748" y="58"/>
                </a:lnTo>
                <a:cubicBezTo>
                  <a:pt x="11748" y="26"/>
                  <a:pt x="11720" y="0"/>
                  <a:pt x="11685" y="0"/>
                </a:cubicBezTo>
                <a:lnTo>
                  <a:pt x="178" y="0"/>
                </a:lnTo>
                <a:close/>
                <a:moveTo>
                  <a:pt x="12563" y="86"/>
                </a:moveTo>
                <a:cubicBezTo>
                  <a:pt x="12541" y="94"/>
                  <a:pt x="12525" y="114"/>
                  <a:pt x="12525" y="140"/>
                </a:cubicBezTo>
                <a:lnTo>
                  <a:pt x="12525" y="4958"/>
                </a:lnTo>
                <a:cubicBezTo>
                  <a:pt x="12525" y="5048"/>
                  <a:pt x="12605" y="5120"/>
                  <a:pt x="12703" y="5120"/>
                </a:cubicBezTo>
                <a:lnTo>
                  <a:pt x="17917" y="5120"/>
                </a:lnTo>
                <a:cubicBezTo>
                  <a:pt x="17974" y="5120"/>
                  <a:pt x="18001" y="5058"/>
                  <a:pt x="17962" y="5021"/>
                </a:cubicBezTo>
                <a:lnTo>
                  <a:pt x="12632" y="99"/>
                </a:lnTo>
                <a:cubicBezTo>
                  <a:pt x="12612" y="81"/>
                  <a:pt x="12585" y="78"/>
                  <a:pt x="12563" y="86"/>
                </a:cubicBezTo>
                <a:close/>
                <a:moveTo>
                  <a:pt x="20172" y="4728"/>
                </a:moveTo>
                <a:cubicBezTo>
                  <a:pt x="20023" y="4734"/>
                  <a:pt x="19872" y="4794"/>
                  <a:pt x="19753" y="4903"/>
                </a:cubicBezTo>
                <a:lnTo>
                  <a:pt x="18916" y="5676"/>
                </a:lnTo>
                <a:cubicBezTo>
                  <a:pt x="18892" y="5699"/>
                  <a:pt x="18892" y="5736"/>
                  <a:pt x="18916" y="5758"/>
                </a:cubicBezTo>
                <a:lnTo>
                  <a:pt x="20419" y="7147"/>
                </a:lnTo>
                <a:cubicBezTo>
                  <a:pt x="20443" y="7170"/>
                  <a:pt x="20483" y="7170"/>
                  <a:pt x="20508" y="7147"/>
                </a:cubicBezTo>
                <a:lnTo>
                  <a:pt x="21345" y="6372"/>
                </a:lnTo>
                <a:cubicBezTo>
                  <a:pt x="21583" y="6154"/>
                  <a:pt x="21600" y="5815"/>
                  <a:pt x="21383" y="5615"/>
                </a:cubicBezTo>
                <a:lnTo>
                  <a:pt x="20576" y="4868"/>
                </a:lnTo>
                <a:cubicBezTo>
                  <a:pt x="20468" y="4768"/>
                  <a:pt x="20321" y="4722"/>
                  <a:pt x="20172" y="4728"/>
                </a:cubicBezTo>
                <a:close/>
                <a:moveTo>
                  <a:pt x="18322" y="6249"/>
                </a:moveTo>
                <a:cubicBezTo>
                  <a:pt x="18306" y="6249"/>
                  <a:pt x="18290" y="6255"/>
                  <a:pt x="18277" y="6266"/>
                </a:cubicBezTo>
                <a:lnTo>
                  <a:pt x="11222" y="12779"/>
                </a:lnTo>
                <a:cubicBezTo>
                  <a:pt x="11198" y="12801"/>
                  <a:pt x="11198" y="12838"/>
                  <a:pt x="11222" y="12861"/>
                </a:cubicBezTo>
                <a:lnTo>
                  <a:pt x="12727" y="14249"/>
                </a:lnTo>
                <a:cubicBezTo>
                  <a:pt x="12751" y="14272"/>
                  <a:pt x="12789" y="14272"/>
                  <a:pt x="12814" y="14249"/>
                </a:cubicBezTo>
                <a:lnTo>
                  <a:pt x="19869" y="7737"/>
                </a:lnTo>
                <a:cubicBezTo>
                  <a:pt x="19893" y="7714"/>
                  <a:pt x="19893" y="7677"/>
                  <a:pt x="19869" y="7655"/>
                </a:cubicBezTo>
                <a:lnTo>
                  <a:pt x="18366" y="6266"/>
                </a:lnTo>
                <a:cubicBezTo>
                  <a:pt x="18354" y="6255"/>
                  <a:pt x="18338" y="6249"/>
                  <a:pt x="18322" y="6249"/>
                </a:cubicBezTo>
                <a:close/>
                <a:moveTo>
                  <a:pt x="10691" y="13419"/>
                </a:moveTo>
                <a:cubicBezTo>
                  <a:pt x="10671" y="13422"/>
                  <a:pt x="10653" y="13432"/>
                  <a:pt x="10644" y="13451"/>
                </a:cubicBezTo>
                <a:lnTo>
                  <a:pt x="9401" y="15879"/>
                </a:lnTo>
                <a:cubicBezTo>
                  <a:pt x="9375" y="15929"/>
                  <a:pt x="9430" y="15979"/>
                  <a:pt x="9483" y="15955"/>
                </a:cubicBezTo>
                <a:lnTo>
                  <a:pt x="12114" y="14808"/>
                </a:lnTo>
                <a:cubicBezTo>
                  <a:pt x="12154" y="14790"/>
                  <a:pt x="12161" y="14741"/>
                  <a:pt x="12130" y="14712"/>
                </a:cubicBezTo>
                <a:lnTo>
                  <a:pt x="10745" y="13434"/>
                </a:lnTo>
                <a:cubicBezTo>
                  <a:pt x="10730" y="13420"/>
                  <a:pt x="10710" y="13416"/>
                  <a:pt x="10691" y="13419"/>
                </a:cubicBezTo>
                <a:close/>
              </a:path>
            </a:pathLst>
          </a:custGeom>
          <a:solidFill>
            <a:srgbClr val="FFFFFF"/>
          </a:solidFill>
          <a:ln w="12700">
            <a:miter lim="400000"/>
          </a:ln>
          <a:effectLst>
            <a:outerShdw blurRad="63500" dir="16200000" rotWithShape="0">
              <a:srgbClr val="000000">
                <a:alpha val="50000"/>
              </a:srgbClr>
            </a:outerShdw>
          </a:effectLst>
        </p:spPr>
        <p:txBody>
          <a:bodyPr lIns="50800" tIns="50800" rIns="50800" bIns="50800" anchor="ctr"/>
          <a:lstStyle/>
          <a:p>
            <a:pPr>
              <a:defRPr sz="4400">
                <a:effectLst>
                  <a:outerShdw blurRad="63500" dist="25400" dir="2700000" rotWithShape="0">
                    <a:srgbClr val="000000">
                      <a:alpha val="70000"/>
                    </a:srgbClr>
                  </a:outerShdw>
                </a:effectLst>
              </a:defRPr>
            </a:pPr>
            <a:endParaRPr/>
          </a:p>
        </p:txBody>
      </p:sp>
      <p:sp>
        <p:nvSpPr>
          <p:cNvPr id="144" name="Ακουστικά"/>
          <p:cNvSpPr/>
          <p:nvPr/>
        </p:nvSpPr>
        <p:spPr>
          <a:xfrm>
            <a:off x="22480771" y="4637240"/>
            <a:ext cx="1467868" cy="1555352"/>
          </a:xfrm>
          <a:custGeom>
            <a:avLst/>
            <a:gdLst/>
            <a:ahLst/>
            <a:cxnLst>
              <a:cxn ang="0">
                <a:pos x="wd2" y="hd2"/>
              </a:cxn>
              <a:cxn ang="5400000">
                <a:pos x="wd2" y="hd2"/>
              </a:cxn>
              <a:cxn ang="10800000">
                <a:pos x="wd2" y="hd2"/>
              </a:cxn>
              <a:cxn ang="16200000">
                <a:pos x="wd2" y="hd2"/>
              </a:cxn>
            </a:cxnLst>
            <a:rect l="0" t="0" r="r" b="b"/>
            <a:pathLst>
              <a:path w="21546" h="21532" extrusionOk="0">
                <a:moveTo>
                  <a:pt x="10761" y="0"/>
                </a:moveTo>
                <a:cubicBezTo>
                  <a:pt x="4815" y="14"/>
                  <a:pt x="0" y="4562"/>
                  <a:pt x="0" y="10172"/>
                </a:cubicBezTo>
                <a:cubicBezTo>
                  <a:pt x="0" y="10172"/>
                  <a:pt x="-27" y="14369"/>
                  <a:pt x="617" y="15259"/>
                </a:cubicBezTo>
                <a:cubicBezTo>
                  <a:pt x="1057" y="15867"/>
                  <a:pt x="1522" y="16227"/>
                  <a:pt x="1773" y="16394"/>
                </a:cubicBezTo>
                <a:lnTo>
                  <a:pt x="1728" y="16763"/>
                </a:lnTo>
                <a:cubicBezTo>
                  <a:pt x="1697" y="17023"/>
                  <a:pt x="1763" y="17285"/>
                  <a:pt x="1917" y="17503"/>
                </a:cubicBezTo>
                <a:lnTo>
                  <a:pt x="4175" y="20687"/>
                </a:lnTo>
                <a:cubicBezTo>
                  <a:pt x="4449" y="21073"/>
                  <a:pt x="4948" y="21256"/>
                  <a:pt x="5426" y="21146"/>
                </a:cubicBezTo>
                <a:lnTo>
                  <a:pt x="5686" y="21088"/>
                </a:lnTo>
                <a:cubicBezTo>
                  <a:pt x="5872" y="21417"/>
                  <a:pt x="6277" y="21600"/>
                  <a:pt x="6680" y="21508"/>
                </a:cubicBezTo>
                <a:lnTo>
                  <a:pt x="7777" y="21257"/>
                </a:lnTo>
                <a:cubicBezTo>
                  <a:pt x="8254" y="21149"/>
                  <a:pt x="8547" y="20695"/>
                  <a:pt x="8431" y="20245"/>
                </a:cubicBezTo>
                <a:lnTo>
                  <a:pt x="6191" y="11511"/>
                </a:lnTo>
                <a:cubicBezTo>
                  <a:pt x="6075" y="11061"/>
                  <a:pt x="5594" y="10785"/>
                  <a:pt x="5117" y="10894"/>
                </a:cubicBezTo>
                <a:lnTo>
                  <a:pt x="4020" y="11144"/>
                </a:lnTo>
                <a:cubicBezTo>
                  <a:pt x="3618" y="11236"/>
                  <a:pt x="3347" y="11572"/>
                  <a:pt x="3341" y="11945"/>
                </a:cubicBezTo>
                <a:lnTo>
                  <a:pt x="3080" y="12006"/>
                </a:lnTo>
                <a:cubicBezTo>
                  <a:pt x="2604" y="12115"/>
                  <a:pt x="2250" y="12493"/>
                  <a:pt x="2194" y="12953"/>
                </a:cubicBezTo>
                <a:lnTo>
                  <a:pt x="1999" y="14546"/>
                </a:lnTo>
                <a:cubicBezTo>
                  <a:pt x="1704" y="14355"/>
                  <a:pt x="1419" y="13987"/>
                  <a:pt x="1338" y="13531"/>
                </a:cubicBezTo>
                <a:cubicBezTo>
                  <a:pt x="1093" y="12161"/>
                  <a:pt x="1124" y="10179"/>
                  <a:pt x="1124" y="10179"/>
                </a:cubicBezTo>
                <a:cubicBezTo>
                  <a:pt x="1124" y="8464"/>
                  <a:pt x="1625" y="6859"/>
                  <a:pt x="2499" y="5489"/>
                </a:cubicBezTo>
                <a:cubicBezTo>
                  <a:pt x="2894" y="5535"/>
                  <a:pt x="3610" y="5477"/>
                  <a:pt x="4379" y="4724"/>
                </a:cubicBezTo>
                <a:cubicBezTo>
                  <a:pt x="5540" y="3586"/>
                  <a:pt x="7780" y="2347"/>
                  <a:pt x="10805" y="2347"/>
                </a:cubicBezTo>
                <a:cubicBezTo>
                  <a:pt x="13887" y="2347"/>
                  <a:pt x="16056" y="3586"/>
                  <a:pt x="17217" y="4724"/>
                </a:cubicBezTo>
                <a:cubicBezTo>
                  <a:pt x="17964" y="5455"/>
                  <a:pt x="18654" y="5531"/>
                  <a:pt x="19051" y="5492"/>
                </a:cubicBezTo>
                <a:cubicBezTo>
                  <a:pt x="19923" y="6862"/>
                  <a:pt x="20424" y="8465"/>
                  <a:pt x="20424" y="10179"/>
                </a:cubicBezTo>
                <a:cubicBezTo>
                  <a:pt x="20424" y="10179"/>
                  <a:pt x="20455" y="12161"/>
                  <a:pt x="20210" y="13531"/>
                </a:cubicBezTo>
                <a:cubicBezTo>
                  <a:pt x="20129" y="13987"/>
                  <a:pt x="19844" y="14355"/>
                  <a:pt x="19548" y="14546"/>
                </a:cubicBezTo>
                <a:lnTo>
                  <a:pt x="19354" y="12953"/>
                </a:lnTo>
                <a:cubicBezTo>
                  <a:pt x="19298" y="12493"/>
                  <a:pt x="18944" y="12115"/>
                  <a:pt x="18468" y="12006"/>
                </a:cubicBezTo>
                <a:lnTo>
                  <a:pt x="18205" y="11945"/>
                </a:lnTo>
                <a:cubicBezTo>
                  <a:pt x="18199" y="11572"/>
                  <a:pt x="17930" y="11236"/>
                  <a:pt x="17528" y="11144"/>
                </a:cubicBezTo>
                <a:lnTo>
                  <a:pt x="16429" y="10894"/>
                </a:lnTo>
                <a:cubicBezTo>
                  <a:pt x="15952" y="10785"/>
                  <a:pt x="15472" y="11061"/>
                  <a:pt x="15357" y="11511"/>
                </a:cubicBezTo>
                <a:lnTo>
                  <a:pt x="13115" y="20245"/>
                </a:lnTo>
                <a:cubicBezTo>
                  <a:pt x="12999" y="20695"/>
                  <a:pt x="13294" y="21149"/>
                  <a:pt x="13771" y="21257"/>
                </a:cubicBezTo>
                <a:lnTo>
                  <a:pt x="14868" y="21508"/>
                </a:lnTo>
                <a:cubicBezTo>
                  <a:pt x="15271" y="21600"/>
                  <a:pt x="15674" y="21417"/>
                  <a:pt x="15860" y="21088"/>
                </a:cubicBezTo>
                <a:lnTo>
                  <a:pt x="16122" y="21146"/>
                </a:lnTo>
                <a:cubicBezTo>
                  <a:pt x="16600" y="21256"/>
                  <a:pt x="17099" y="21073"/>
                  <a:pt x="17372" y="20687"/>
                </a:cubicBezTo>
                <a:lnTo>
                  <a:pt x="19629" y="17503"/>
                </a:lnTo>
                <a:cubicBezTo>
                  <a:pt x="19783" y="17285"/>
                  <a:pt x="19851" y="17023"/>
                  <a:pt x="19819" y="16763"/>
                </a:cubicBezTo>
                <a:lnTo>
                  <a:pt x="19773" y="16394"/>
                </a:lnTo>
                <a:cubicBezTo>
                  <a:pt x="20024" y="16227"/>
                  <a:pt x="20489" y="15867"/>
                  <a:pt x="20929" y="15259"/>
                </a:cubicBezTo>
                <a:cubicBezTo>
                  <a:pt x="21573" y="14369"/>
                  <a:pt x="21546" y="10172"/>
                  <a:pt x="21546" y="10172"/>
                </a:cubicBezTo>
                <a:cubicBezTo>
                  <a:pt x="21546" y="4562"/>
                  <a:pt x="16731" y="13"/>
                  <a:pt x="10785" y="0"/>
                </a:cubicBezTo>
                <a:cubicBezTo>
                  <a:pt x="10781" y="0"/>
                  <a:pt x="10777" y="0"/>
                  <a:pt x="10773" y="0"/>
                </a:cubicBezTo>
                <a:cubicBezTo>
                  <a:pt x="10769" y="0"/>
                  <a:pt x="10765" y="0"/>
                  <a:pt x="10761" y="0"/>
                </a:cubicBezTo>
                <a:close/>
              </a:path>
            </a:pathLst>
          </a:custGeom>
          <a:blipFill>
            <a:blip r:embed="rId2"/>
          </a:blipFill>
          <a:ln w="12700">
            <a:miter lim="400000"/>
          </a:ln>
          <a:effectLst>
            <a:outerShdw blurRad="63500" dir="16200000" rotWithShape="0">
              <a:srgbClr val="000000">
                <a:alpha val="50000"/>
              </a:srgbClr>
            </a:outerShdw>
          </a:effectLst>
        </p:spPr>
        <p:txBody>
          <a:bodyPr lIns="50800" tIns="50800" rIns="50800" bIns="50800" anchor="ctr"/>
          <a:lstStyle/>
          <a:p>
            <a:pPr>
              <a:defRPr sz="4400">
                <a:effectLst>
                  <a:outerShdw blurRad="63500" dist="25400" dir="2700000" rotWithShape="0">
                    <a:srgbClr val="000000">
                      <a:alpha val="70000"/>
                    </a:srgbClr>
                  </a:outerShdw>
                </a:effectLst>
              </a:defRPr>
            </a:pPr>
            <a:endParaRPr/>
          </a:p>
        </p:txBody>
      </p:sp>
      <p:sp>
        <p:nvSpPr>
          <p:cNvPr id="145" name="Σύμβολο πολλαπλασιασμού"/>
          <p:cNvSpPr/>
          <p:nvPr/>
        </p:nvSpPr>
        <p:spPr>
          <a:xfrm>
            <a:off x="22480771" y="4680982"/>
            <a:ext cx="1467868" cy="1467868"/>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chemeClr val="accent5">
              <a:hueOff val="457874"/>
              <a:satOff val="-29218"/>
              <a:lumOff val="-29125"/>
              <a:alpha val="62090"/>
            </a:schemeClr>
          </a:solidFill>
          <a:ln w="12700">
            <a:miter lim="400000"/>
          </a:ln>
          <a:effectLst>
            <a:outerShdw blurRad="63500" dir="16200000" rotWithShape="0">
              <a:srgbClr val="000000">
                <a:alpha val="50000"/>
              </a:srgbClr>
            </a:outerShdw>
          </a:effectLst>
        </p:spPr>
        <p:txBody>
          <a:bodyPr lIns="50800" tIns="50800" rIns="50800" bIns="50800" anchor="ctr"/>
          <a:lstStyle/>
          <a:p>
            <a:pPr>
              <a:defRPr sz="4400">
                <a:effectLst>
                  <a:outerShdw blurRad="63500" dist="25400" dir="2700000" rotWithShape="0">
                    <a:srgbClr val="000000">
                      <a:alpha val="70000"/>
                    </a:srgbClr>
                  </a:outerShdw>
                </a:effectLst>
              </a:defRPr>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Μαθαίνω τις πινακίδες!"/>
          <p:cNvSpPr txBox="1">
            <a:spLocks noGrp="1"/>
          </p:cNvSpPr>
          <p:nvPr>
            <p:ph type="title"/>
          </p:nvPr>
        </p:nvSpPr>
        <p:spPr>
          <a:xfrm>
            <a:off x="1778000" y="475690"/>
            <a:ext cx="20828000" cy="2286001"/>
          </a:xfrm>
          <a:prstGeom prst="rect">
            <a:avLst/>
          </a:prstGeom>
          <a:blipFill>
            <a:blip r:embed="rId2"/>
          </a:blipFill>
          <a:effectLst>
            <a:outerShdw blurRad="63500" dir="16200000" rotWithShape="0">
              <a:srgbClr val="000000">
                <a:alpha val="50000"/>
              </a:srgbClr>
            </a:outerShdw>
          </a:effectLst>
        </p:spPr>
        <p:txBody>
          <a:bodyPr/>
          <a:lstStyle>
            <a:lvl1pPr>
              <a:defRPr sz="7200">
                <a:effectLst>
                  <a:outerShdw blurRad="63500" dist="25400" dir="2700000" rotWithShape="0">
                    <a:srgbClr val="000000">
                      <a:alpha val="70000"/>
                    </a:srgbClr>
                  </a:outerShdw>
                </a:effectLst>
              </a:defRPr>
            </a:lvl1pPr>
          </a:lstStyle>
          <a:p>
            <a:r>
              <a:t>Μαθαίνω τις πινακίδες! </a:t>
            </a:r>
          </a:p>
        </p:txBody>
      </p:sp>
      <p:sp>
        <p:nvSpPr>
          <p:cNvPr id="148" name="Χωρίζονται σε 4 κατηγορίες :…"/>
          <p:cNvSpPr txBox="1">
            <a:spLocks noGrp="1"/>
          </p:cNvSpPr>
          <p:nvPr>
            <p:ph type="body" idx="1"/>
          </p:nvPr>
        </p:nvSpPr>
        <p:spPr>
          <a:xfrm>
            <a:off x="666476" y="3041628"/>
            <a:ext cx="18222041" cy="10280933"/>
          </a:xfrm>
          <a:prstGeom prst="rect">
            <a:avLst/>
          </a:prstGeom>
        </p:spPr>
        <p:txBody>
          <a:bodyPr/>
          <a:lstStyle/>
          <a:p>
            <a:pPr>
              <a:buBlip>
                <a:blip r:embed="rId3"/>
              </a:buBlip>
            </a:pPr>
            <a:r>
              <a:t>Χωρίζονται σε 4 κατηγορίες :</a:t>
            </a:r>
          </a:p>
          <a:p>
            <a:pPr marL="1005839" indent="-1005839">
              <a:buSzPct val="100000"/>
              <a:buAutoNum type="arabicPeriod"/>
            </a:pPr>
            <a:r>
              <a:t>Αυτές που μας προειδοποιούν για κάποιο κίνδυνο, είναι τριγωνικές, κίτρινες, με κόκκινο πλαίσιο. </a:t>
            </a:r>
          </a:p>
          <a:p>
            <a:pPr marL="1005839" indent="-1005839">
              <a:buSzPct val="100000"/>
              <a:buAutoNum type="arabicPeriod"/>
            </a:pPr>
            <a:r>
              <a:t>Αυτές που απαγορεύουν να κάνουμε κάτι, είναι στρογγυλές με κόκκινο πλαίσιο και άσπρο εσωτερικό.</a:t>
            </a:r>
          </a:p>
          <a:p>
            <a:pPr marL="1005839" indent="-1005839">
              <a:buSzPct val="100000"/>
              <a:buAutoNum type="arabicPeriod"/>
            </a:pPr>
            <a:r>
              <a:t>Αυτές που μας υποχρεώνουν να κάνουμε κάτι, είναι στρογγυλές και μπλε. </a:t>
            </a:r>
          </a:p>
          <a:p>
            <a:pPr marL="1005839" indent="-1005839">
              <a:buSzPct val="100000"/>
              <a:buAutoNum type="arabicPeriod"/>
            </a:pPr>
            <a:r>
              <a:t>Αυτές που μας πληροφορούν για κάτι, είναι ορθογώνιες και έχουν διάφορα χρώματα.</a:t>
            </a:r>
          </a:p>
          <a:p>
            <a:pPr marL="670560" indent="-670560">
              <a:buBlip>
                <a:blip r:embed="rId3"/>
              </a:buBlip>
            </a:pPr>
            <a:r>
              <a:t>Οποιαδήποτε παραβίαση των μηνυμάτων των πινακίδων, αποτελεί σοβαρή τροχαία παράβαση με αυστηρά πρόστιμα και ποινές. Καθώς εκθέτουμε τόσο εμάς όσο και τους άλλους σε κίνδυνο.</a:t>
            </a:r>
          </a:p>
        </p:txBody>
      </p:sp>
      <p:pic>
        <p:nvPicPr>
          <p:cNvPr id="149" name="Στιγμιότυπο 2021-03-29, 5.28.40 μμ.png" descr="Στιγμιότυπο 2021-03-29, 5.28.40 μμ.png"/>
          <p:cNvPicPr>
            <a:picLocks noChangeAspect="1"/>
          </p:cNvPicPr>
          <p:nvPr/>
        </p:nvPicPr>
        <p:blipFill>
          <a:blip r:embed="rId4"/>
          <a:stretch>
            <a:fillRect/>
          </a:stretch>
        </p:blipFill>
        <p:spPr>
          <a:xfrm>
            <a:off x="18913476" y="3375912"/>
            <a:ext cx="4649319" cy="2556328"/>
          </a:xfrm>
          <a:prstGeom prst="rect">
            <a:avLst/>
          </a:prstGeom>
          <a:ln w="88900">
            <a:miter lim="400000"/>
          </a:ln>
        </p:spPr>
      </p:pic>
      <p:pic>
        <p:nvPicPr>
          <p:cNvPr id="150" name="Στιγμιότυπο 2021-03-29, 5.29.00 μμ.png" descr="Στιγμιότυπο 2021-03-29, 5.29.00 μμ.png"/>
          <p:cNvPicPr>
            <a:picLocks noChangeAspect="1"/>
          </p:cNvPicPr>
          <p:nvPr/>
        </p:nvPicPr>
        <p:blipFill>
          <a:blip r:embed="rId5"/>
          <a:stretch>
            <a:fillRect/>
          </a:stretch>
        </p:blipFill>
        <p:spPr>
          <a:xfrm>
            <a:off x="18948081" y="6204813"/>
            <a:ext cx="4580109" cy="3465374"/>
          </a:xfrm>
          <a:prstGeom prst="rect">
            <a:avLst/>
          </a:prstGeom>
          <a:ln w="88900">
            <a:miter lim="400000"/>
          </a:ln>
        </p:spPr>
      </p:pic>
      <p:pic>
        <p:nvPicPr>
          <p:cNvPr id="151" name="Στιγμιότυπο 2021-03-29, 5.29.29 μμ.png" descr="Στιγμιότυπο 2021-03-29, 5.29.29 μμ.png"/>
          <p:cNvPicPr>
            <a:picLocks noChangeAspect="1"/>
          </p:cNvPicPr>
          <p:nvPr/>
        </p:nvPicPr>
        <p:blipFill>
          <a:blip r:embed="rId6"/>
          <a:stretch>
            <a:fillRect/>
          </a:stretch>
        </p:blipFill>
        <p:spPr>
          <a:xfrm>
            <a:off x="18948081" y="9942760"/>
            <a:ext cx="4580109" cy="2471056"/>
          </a:xfrm>
          <a:prstGeom prst="rect">
            <a:avLst/>
          </a:prstGeom>
          <a:ln w="889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Τα βασικότερα σήματα κάθε κατηγορίας:"/>
          <p:cNvSpPr txBox="1">
            <a:spLocks noGrp="1"/>
          </p:cNvSpPr>
          <p:nvPr>
            <p:ph type="title"/>
          </p:nvPr>
        </p:nvSpPr>
        <p:spPr>
          <a:xfrm>
            <a:off x="2941591" y="391548"/>
            <a:ext cx="18500818" cy="1826831"/>
          </a:xfrm>
          <a:prstGeom prst="rect">
            <a:avLst/>
          </a:prstGeom>
          <a:blipFill>
            <a:blip r:embed="rId2"/>
          </a:blipFill>
          <a:effectLst>
            <a:outerShdw blurRad="63500" dir="16200000" rotWithShape="0">
              <a:srgbClr val="000000">
                <a:alpha val="50000"/>
              </a:srgbClr>
            </a:outerShdw>
          </a:effectLst>
        </p:spPr>
        <p:txBody>
          <a:bodyPr/>
          <a:lstStyle>
            <a:lvl1pPr>
              <a:defRPr sz="4400">
                <a:effectLst>
                  <a:outerShdw blurRad="63500" dist="25400" dir="2700000" rotWithShape="0">
                    <a:srgbClr val="000000">
                      <a:alpha val="70000"/>
                    </a:srgbClr>
                  </a:outerShdw>
                </a:effectLst>
              </a:defRPr>
            </a:lvl1pPr>
          </a:lstStyle>
          <a:p>
            <a:r>
              <a:t>Τα βασικότερα σήματα κάθε κατηγορίας:</a:t>
            </a:r>
          </a:p>
        </p:txBody>
      </p:sp>
      <p:sp>
        <p:nvSpPr>
          <p:cNvPr id="154" name="Προειδοποιητικές:…"/>
          <p:cNvSpPr txBox="1">
            <a:spLocks noGrp="1"/>
          </p:cNvSpPr>
          <p:nvPr>
            <p:ph type="body" idx="1"/>
          </p:nvPr>
        </p:nvSpPr>
        <p:spPr>
          <a:xfrm>
            <a:off x="291477" y="2455258"/>
            <a:ext cx="19651098" cy="10964484"/>
          </a:xfrm>
          <a:prstGeom prst="rect">
            <a:avLst/>
          </a:prstGeom>
        </p:spPr>
        <p:txBody>
          <a:bodyPr/>
          <a:lstStyle/>
          <a:p>
            <a:pPr marL="660400" indent="-660400">
              <a:spcBef>
                <a:spcPts val="2700"/>
              </a:spcBef>
              <a:buBlip>
                <a:blip r:embed="rId3"/>
              </a:buBlip>
              <a:defRPr sz="4600"/>
            </a:pPr>
            <a:r>
              <a:t>Προειδοποιητικές:</a:t>
            </a:r>
          </a:p>
          <a:p>
            <a:pPr marL="1005840" indent="-1005840">
              <a:spcBef>
                <a:spcPts val="2700"/>
              </a:spcBef>
              <a:buSzPct val="100000"/>
              <a:buAutoNum type="arabicPeriod"/>
              <a:defRPr sz="4600"/>
            </a:pPr>
            <a:r>
              <a:t>Κίνδυνος λόγω διάβασης πεζών</a:t>
            </a:r>
          </a:p>
          <a:p>
            <a:pPr marL="1005840" indent="-1005840">
              <a:spcBef>
                <a:spcPts val="9800"/>
              </a:spcBef>
              <a:buSzPct val="100000"/>
              <a:buAutoNum type="arabicPeriod"/>
              <a:defRPr sz="4600"/>
            </a:pPr>
            <a:r>
              <a:t>Κίνδυνος λόγω εκτελούμενων εργασιών στην οδό</a:t>
            </a:r>
          </a:p>
          <a:p>
            <a:pPr marL="1005840" indent="-1005840">
              <a:spcBef>
                <a:spcPts val="9800"/>
              </a:spcBef>
              <a:buSzPct val="100000"/>
              <a:buAutoNum type="arabicPeriod"/>
              <a:defRPr sz="4600"/>
            </a:pPr>
            <a:r>
              <a:t>Επικίνδυνη δεξιά/αριστερή στροφή</a:t>
            </a:r>
          </a:p>
          <a:p>
            <a:pPr marL="1005840" indent="-1005840">
              <a:spcBef>
                <a:spcPts val="9800"/>
              </a:spcBef>
              <a:buSzPct val="100000"/>
              <a:buAutoNum type="arabicPeriod"/>
              <a:defRPr sz="4600"/>
            </a:pPr>
            <a:r>
              <a:t>Κίνδυνος λόγω ισοπεδης σιδηροδρομικής διάβασης χωρίς κινητά φράγματα </a:t>
            </a:r>
          </a:p>
          <a:p>
            <a:pPr marL="1005840" indent="-1005840">
              <a:spcBef>
                <a:spcPts val="9800"/>
              </a:spcBef>
              <a:buSzPct val="100000"/>
              <a:buAutoNum type="arabicPeriod"/>
              <a:defRPr sz="4600"/>
            </a:pPr>
            <a:r>
              <a:t>Κίνδυνος λόγω συχνής κίνησης παιδιών </a:t>
            </a:r>
          </a:p>
        </p:txBody>
      </p:sp>
      <p:pic>
        <p:nvPicPr>
          <p:cNvPr id="155" name="Στιγμιότυπο 2021-03-29, 5.46.09 μμ.png" descr="Στιγμιότυπο 2021-03-29, 5.46.09 μμ.png"/>
          <p:cNvPicPr>
            <a:picLocks noChangeAspect="1"/>
          </p:cNvPicPr>
          <p:nvPr/>
        </p:nvPicPr>
        <p:blipFill>
          <a:blip r:embed="rId4"/>
          <a:stretch>
            <a:fillRect/>
          </a:stretch>
        </p:blipFill>
        <p:spPr>
          <a:xfrm>
            <a:off x="9278837" y="3344299"/>
            <a:ext cx="2628900" cy="2349501"/>
          </a:xfrm>
          <a:prstGeom prst="rect">
            <a:avLst/>
          </a:prstGeom>
          <a:ln w="88900">
            <a:miter lim="400000"/>
          </a:ln>
        </p:spPr>
      </p:pic>
      <p:pic>
        <p:nvPicPr>
          <p:cNvPr id="156" name="Στιγμιότυπο 2021-03-29, 5.46.16 μμ.png" descr="Στιγμιότυπο 2021-03-29, 5.46.16 μμ.png"/>
          <p:cNvPicPr>
            <a:picLocks noChangeAspect="1"/>
          </p:cNvPicPr>
          <p:nvPr/>
        </p:nvPicPr>
        <p:blipFill>
          <a:blip r:embed="rId5"/>
          <a:stretch>
            <a:fillRect/>
          </a:stretch>
        </p:blipFill>
        <p:spPr>
          <a:xfrm>
            <a:off x="13489857" y="5146085"/>
            <a:ext cx="2628901" cy="2349501"/>
          </a:xfrm>
          <a:prstGeom prst="rect">
            <a:avLst/>
          </a:prstGeom>
          <a:ln w="88900">
            <a:miter lim="400000"/>
          </a:ln>
        </p:spPr>
      </p:pic>
      <p:pic>
        <p:nvPicPr>
          <p:cNvPr id="157" name="Στιγμιότυπο 2021-03-29, 5.46.39 μμ.png" descr="Στιγμιότυπο 2021-03-29, 5.46.39 μμ.png"/>
          <p:cNvPicPr>
            <a:picLocks noChangeAspect="1"/>
          </p:cNvPicPr>
          <p:nvPr/>
        </p:nvPicPr>
        <p:blipFill>
          <a:blip r:embed="rId6"/>
          <a:stretch>
            <a:fillRect/>
          </a:stretch>
        </p:blipFill>
        <p:spPr>
          <a:xfrm>
            <a:off x="12171620" y="7674234"/>
            <a:ext cx="2068242" cy="1848430"/>
          </a:xfrm>
          <a:prstGeom prst="rect">
            <a:avLst/>
          </a:prstGeom>
          <a:ln w="88900">
            <a:miter lim="400000"/>
          </a:ln>
        </p:spPr>
      </p:pic>
      <p:pic>
        <p:nvPicPr>
          <p:cNvPr id="158" name="Στιγμιότυπο 2021-03-29, 5.46.26 μμ.png" descr="Στιγμιότυπο 2021-03-29, 5.46.26 μμ.png"/>
          <p:cNvPicPr>
            <a:picLocks noChangeAspect="1"/>
          </p:cNvPicPr>
          <p:nvPr/>
        </p:nvPicPr>
        <p:blipFill>
          <a:blip r:embed="rId7"/>
          <a:stretch>
            <a:fillRect/>
          </a:stretch>
        </p:blipFill>
        <p:spPr>
          <a:xfrm>
            <a:off x="10008074" y="7685033"/>
            <a:ext cx="2044076" cy="1826832"/>
          </a:xfrm>
          <a:prstGeom prst="rect">
            <a:avLst/>
          </a:prstGeom>
          <a:ln w="88900">
            <a:miter lim="400000"/>
          </a:ln>
        </p:spPr>
      </p:pic>
      <p:pic>
        <p:nvPicPr>
          <p:cNvPr id="159" name="Στιγμιότυπο 2021-03-29, 5.48.03 μμ.png" descr="Στιγμιότυπο 2021-03-29, 5.48.03 μμ.png"/>
          <p:cNvPicPr>
            <a:picLocks noChangeAspect="1"/>
          </p:cNvPicPr>
          <p:nvPr/>
        </p:nvPicPr>
        <p:blipFill>
          <a:blip r:embed="rId8"/>
          <a:stretch>
            <a:fillRect/>
          </a:stretch>
        </p:blipFill>
        <p:spPr>
          <a:xfrm>
            <a:off x="19492042" y="9133104"/>
            <a:ext cx="2628901" cy="2349501"/>
          </a:xfrm>
          <a:prstGeom prst="rect">
            <a:avLst/>
          </a:prstGeom>
          <a:ln w="88900">
            <a:miter lim="400000"/>
          </a:ln>
        </p:spPr>
      </p:pic>
      <p:pic>
        <p:nvPicPr>
          <p:cNvPr id="160" name="Στιγμιότυπο 2021-03-29, 5.50.50 μμ.png" descr="Στιγμιότυπο 2021-03-29, 5.50.50 μμ.png"/>
          <p:cNvPicPr>
            <a:picLocks noChangeAspect="1"/>
          </p:cNvPicPr>
          <p:nvPr/>
        </p:nvPicPr>
        <p:blipFill>
          <a:blip r:embed="rId9"/>
          <a:stretch>
            <a:fillRect/>
          </a:stretch>
        </p:blipFill>
        <p:spPr>
          <a:xfrm>
            <a:off x="11522895" y="11180745"/>
            <a:ext cx="2432317" cy="2173810"/>
          </a:xfrm>
          <a:prstGeom prst="rect">
            <a:avLst/>
          </a:prstGeom>
          <a:ln w="889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Ρυθμιστικές…"/>
          <p:cNvSpPr txBox="1">
            <a:spLocks noGrp="1"/>
          </p:cNvSpPr>
          <p:nvPr>
            <p:ph type="subTitle" idx="1"/>
          </p:nvPr>
        </p:nvSpPr>
        <p:spPr>
          <a:xfrm>
            <a:off x="217543" y="130923"/>
            <a:ext cx="24202914" cy="13454154"/>
          </a:xfrm>
          <a:prstGeom prst="rect">
            <a:avLst/>
          </a:prstGeom>
        </p:spPr>
        <p:txBody>
          <a:bodyPr/>
          <a:lstStyle/>
          <a:p>
            <a:pPr marL="731520" indent="-731520" algn="l">
              <a:lnSpc>
                <a:spcPct val="130000"/>
              </a:lnSpc>
              <a:buSzPct val="43000"/>
              <a:buBlip>
                <a:blip r:embed="rId2"/>
              </a:buBlip>
            </a:pPr>
            <a:r>
              <a:t>Ρυθμιστικές</a:t>
            </a:r>
          </a:p>
          <a:p>
            <a:pPr marL="1097279" indent="-1097279" algn="l">
              <a:lnSpc>
                <a:spcPct val="130000"/>
              </a:lnSpc>
              <a:buSzPct val="100000"/>
              <a:buAutoNum type="arabicPeriod"/>
            </a:pPr>
            <a:r>
              <a:t>Υποχρεωτική διακοπή πορείας</a:t>
            </a:r>
          </a:p>
          <a:p>
            <a:pPr marL="1097279" indent="-1097279" algn="l">
              <a:spcBef>
                <a:spcPts val="12000"/>
              </a:spcBef>
              <a:buSzPct val="100000"/>
              <a:buAutoNum type="arabicPeriod"/>
            </a:pPr>
            <a:r>
              <a:t>Υποχρεωτική παραχώρηση προτεραιότητας</a:t>
            </a:r>
          </a:p>
          <a:p>
            <a:pPr marL="1097279" indent="-1097279" algn="l">
              <a:spcBef>
                <a:spcPts val="12000"/>
              </a:spcBef>
              <a:buSzPct val="100000"/>
              <a:buAutoNum type="arabicPeriod"/>
            </a:pPr>
            <a:r>
              <a:t>Απαγορεύεται η δεξιά/αριστερή στροφή</a:t>
            </a:r>
          </a:p>
          <a:p>
            <a:pPr marL="1097279" indent="-1097279" algn="l">
              <a:spcBef>
                <a:spcPts val="12000"/>
              </a:spcBef>
              <a:buSzPct val="100000"/>
              <a:buAutoNum type="arabicPeriod"/>
            </a:pPr>
            <a:r>
              <a:t>Απαγορεύετσι η είσοδος σε όλα τα οχήματα</a:t>
            </a:r>
          </a:p>
          <a:p>
            <a:pPr marL="1097279" indent="-1097279" algn="l">
              <a:spcBef>
                <a:spcPts val="12000"/>
              </a:spcBef>
              <a:buSzPct val="100000"/>
              <a:buAutoNum type="arabicPeriod"/>
            </a:pPr>
            <a:r>
              <a:t>Η μέγιστη ταχύτητα περιορίζεται στον αναγραφόμενο αριθμό</a:t>
            </a:r>
          </a:p>
          <a:p>
            <a:pPr marL="1097279" indent="-1097279" algn="l">
              <a:spcBef>
                <a:spcPts val="12000"/>
              </a:spcBef>
              <a:buSzPct val="100000"/>
              <a:buAutoNum type="arabicPeriod"/>
            </a:pPr>
            <a:r>
              <a:t>Απαγορεύεται η είσοδος σε μηχανοκίνητα οχήματα</a:t>
            </a:r>
          </a:p>
        </p:txBody>
      </p:sp>
      <p:pic>
        <p:nvPicPr>
          <p:cNvPr id="163" name="Στιγμιότυπο 2021-03-29, 6.07.03 μμ.png" descr="Στιγμιότυπο 2021-03-29, 6.07.03 μμ.png"/>
          <p:cNvPicPr>
            <a:picLocks noChangeAspect="1"/>
          </p:cNvPicPr>
          <p:nvPr/>
        </p:nvPicPr>
        <p:blipFill>
          <a:blip r:embed="rId3"/>
          <a:stretch>
            <a:fillRect/>
          </a:stretch>
        </p:blipFill>
        <p:spPr>
          <a:xfrm>
            <a:off x="9115308" y="359502"/>
            <a:ext cx="2146301" cy="2146301"/>
          </a:xfrm>
          <a:prstGeom prst="rect">
            <a:avLst/>
          </a:prstGeom>
          <a:ln w="88900">
            <a:miter lim="400000"/>
          </a:ln>
        </p:spPr>
      </p:pic>
      <p:pic>
        <p:nvPicPr>
          <p:cNvPr id="164" name="Στιγμιότυπο 2021-03-29, 6.07.34 μμ.png" descr="Στιγμιότυπο 2021-03-29, 6.07.34 μμ.png"/>
          <p:cNvPicPr>
            <a:picLocks noChangeAspect="1"/>
          </p:cNvPicPr>
          <p:nvPr/>
        </p:nvPicPr>
        <p:blipFill>
          <a:blip r:embed="rId4"/>
          <a:stretch>
            <a:fillRect/>
          </a:stretch>
        </p:blipFill>
        <p:spPr>
          <a:xfrm>
            <a:off x="12230701" y="2826614"/>
            <a:ext cx="2289623" cy="1984340"/>
          </a:xfrm>
          <a:prstGeom prst="rect">
            <a:avLst/>
          </a:prstGeom>
          <a:ln w="88900">
            <a:miter lim="400000"/>
          </a:ln>
        </p:spPr>
      </p:pic>
      <p:pic>
        <p:nvPicPr>
          <p:cNvPr id="165" name="Στιγμιότυπο 2021-03-29, 6.08.03 μμ.png" descr="Στιγμιότυπο 2021-03-29, 6.08.03 μμ.png"/>
          <p:cNvPicPr>
            <a:picLocks noChangeAspect="1"/>
          </p:cNvPicPr>
          <p:nvPr/>
        </p:nvPicPr>
        <p:blipFill>
          <a:blip r:embed="rId5"/>
          <a:stretch>
            <a:fillRect/>
          </a:stretch>
        </p:blipFill>
        <p:spPr>
          <a:xfrm>
            <a:off x="11199830" y="4926524"/>
            <a:ext cx="1984340" cy="1984340"/>
          </a:xfrm>
          <a:prstGeom prst="rect">
            <a:avLst/>
          </a:prstGeom>
          <a:ln w="88900">
            <a:miter lim="400000"/>
          </a:ln>
        </p:spPr>
      </p:pic>
      <p:pic>
        <p:nvPicPr>
          <p:cNvPr id="166" name="Στιγμιότυπο 2021-03-29, 6.08.22 μμ.png" descr="Στιγμιότυπο 2021-03-29, 6.08.22 μμ.png"/>
          <p:cNvPicPr>
            <a:picLocks noChangeAspect="1"/>
          </p:cNvPicPr>
          <p:nvPr/>
        </p:nvPicPr>
        <p:blipFill>
          <a:blip r:embed="rId6"/>
          <a:stretch>
            <a:fillRect/>
          </a:stretch>
        </p:blipFill>
        <p:spPr>
          <a:xfrm>
            <a:off x="13274854" y="4933412"/>
            <a:ext cx="1984340" cy="1990954"/>
          </a:xfrm>
          <a:prstGeom prst="rect">
            <a:avLst/>
          </a:prstGeom>
          <a:ln w="88900">
            <a:miter lim="400000"/>
          </a:ln>
        </p:spPr>
      </p:pic>
      <p:pic>
        <p:nvPicPr>
          <p:cNvPr id="167" name="Στιγμιότυπο 2021-03-29, 6.08.45 μμ.png" descr="Στιγμιότυπο 2021-03-29, 6.08.45 μμ.png"/>
          <p:cNvPicPr>
            <a:picLocks noChangeAspect="1"/>
          </p:cNvPicPr>
          <p:nvPr/>
        </p:nvPicPr>
        <p:blipFill>
          <a:blip r:embed="rId7"/>
          <a:srcRect/>
          <a:stretch>
            <a:fillRect/>
          </a:stretch>
        </p:blipFill>
        <p:spPr>
          <a:xfrm>
            <a:off x="12338279" y="7253287"/>
            <a:ext cx="2074537" cy="2054396"/>
          </a:xfrm>
          <a:prstGeom prst="rect">
            <a:avLst/>
          </a:prstGeom>
          <a:ln w="88900">
            <a:miter lim="400000"/>
          </a:ln>
        </p:spPr>
      </p:pic>
      <p:pic>
        <p:nvPicPr>
          <p:cNvPr id="168" name="Στιγμιότυπο 2021-03-29, 6.09.07 μμ.png" descr="Στιγμιότυπο 2021-03-29, 6.09.07 μμ.png"/>
          <p:cNvPicPr>
            <a:picLocks noChangeAspect="1"/>
          </p:cNvPicPr>
          <p:nvPr/>
        </p:nvPicPr>
        <p:blipFill>
          <a:blip r:embed="rId8"/>
          <a:stretch>
            <a:fillRect/>
          </a:stretch>
        </p:blipFill>
        <p:spPr>
          <a:xfrm>
            <a:off x="16559134" y="8646104"/>
            <a:ext cx="2146301" cy="2054248"/>
          </a:xfrm>
          <a:prstGeom prst="rect">
            <a:avLst/>
          </a:prstGeom>
          <a:ln w="88900">
            <a:miter lim="400000"/>
          </a:ln>
        </p:spPr>
      </p:pic>
      <p:pic>
        <p:nvPicPr>
          <p:cNvPr id="169" name="Στιγμιότυπο 2021-03-29, 6.10.57 μμ.png" descr="Στιγμιότυπο 2021-03-29, 6.10.57 μμ.png"/>
          <p:cNvPicPr>
            <a:picLocks noChangeAspect="1"/>
          </p:cNvPicPr>
          <p:nvPr/>
        </p:nvPicPr>
        <p:blipFill>
          <a:blip r:embed="rId9"/>
          <a:stretch>
            <a:fillRect/>
          </a:stretch>
        </p:blipFill>
        <p:spPr>
          <a:xfrm>
            <a:off x="14226278" y="11216942"/>
            <a:ext cx="1902468" cy="1990954"/>
          </a:xfrm>
          <a:prstGeom prst="rect">
            <a:avLst/>
          </a:prstGeom>
          <a:ln w="889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Απαγορεύεται η είσοδος στους πεζούς…"/>
          <p:cNvSpPr txBox="1">
            <a:spLocks noGrp="1"/>
          </p:cNvSpPr>
          <p:nvPr>
            <p:ph type="body" idx="1"/>
          </p:nvPr>
        </p:nvSpPr>
        <p:spPr>
          <a:xfrm>
            <a:off x="177205" y="-8371853"/>
            <a:ext cx="24029590" cy="21752681"/>
          </a:xfrm>
          <a:prstGeom prst="rect">
            <a:avLst/>
          </a:prstGeom>
        </p:spPr>
        <p:txBody>
          <a:bodyPr/>
          <a:lstStyle/>
          <a:p>
            <a:pPr marL="1097279" indent="-1097279">
              <a:spcBef>
                <a:spcPts val="6000"/>
              </a:spcBef>
              <a:buSzPct val="100000"/>
              <a:buAutoNum type="arabicPeriod"/>
              <a:defRPr sz="4800"/>
            </a:pPr>
            <a:endParaRPr/>
          </a:p>
          <a:p>
            <a:pPr marL="1097279" indent="-1097279">
              <a:spcBef>
                <a:spcPts val="6000"/>
              </a:spcBef>
              <a:buSzPct val="100000"/>
              <a:buAutoNum type="arabicPeriod" startAt="2"/>
              <a:defRPr sz="4800"/>
            </a:pPr>
            <a:endParaRPr/>
          </a:p>
          <a:p>
            <a:pPr marL="1097279" indent="-1097279">
              <a:spcBef>
                <a:spcPts val="6000"/>
              </a:spcBef>
              <a:buSzPct val="100000"/>
              <a:buAutoNum type="arabicPeriod" startAt="3"/>
              <a:defRPr sz="4800"/>
            </a:pPr>
            <a:endParaRPr/>
          </a:p>
          <a:p>
            <a:pPr marL="1097279" indent="-1097279">
              <a:spcBef>
                <a:spcPts val="6000"/>
              </a:spcBef>
              <a:buSzPct val="100000"/>
              <a:buAutoNum type="arabicPeriod" startAt="4"/>
              <a:defRPr sz="4800"/>
            </a:pPr>
            <a:endParaRPr/>
          </a:p>
          <a:p>
            <a:pPr marL="1097279" indent="-1097279">
              <a:spcBef>
                <a:spcPts val="6000"/>
              </a:spcBef>
              <a:buSzPct val="100000"/>
              <a:buAutoNum type="arabicPeriod" startAt="5"/>
              <a:defRPr sz="4800"/>
            </a:pPr>
            <a:endParaRPr/>
          </a:p>
          <a:p>
            <a:pPr marL="1097279" indent="-1097279">
              <a:spcBef>
                <a:spcPts val="6000"/>
              </a:spcBef>
              <a:buSzPct val="100000"/>
              <a:buAutoNum type="arabicPeriod" startAt="6"/>
              <a:defRPr sz="4800"/>
            </a:pPr>
            <a:endParaRPr/>
          </a:p>
          <a:p>
            <a:pPr marL="1097279" indent="-1097279">
              <a:spcBef>
                <a:spcPts val="10000"/>
              </a:spcBef>
              <a:buSzPct val="100000"/>
              <a:buAutoNum type="arabicPeriod" startAt="7"/>
              <a:defRPr sz="4800"/>
            </a:pPr>
            <a:r>
              <a:t>Απαγορεύεται η είσοδος στους πεζούς </a:t>
            </a:r>
          </a:p>
          <a:p>
            <a:pPr marL="1097279" indent="-1097279">
              <a:spcBef>
                <a:spcPts val="10000"/>
              </a:spcBef>
              <a:buSzPct val="100000"/>
              <a:buAutoNum type="arabicPeriod" startAt="7"/>
              <a:defRPr sz="4800"/>
            </a:pPr>
            <a:r>
              <a:t>Απαγορεύεται η είσοδος στα ποδήλατα</a:t>
            </a:r>
          </a:p>
          <a:p>
            <a:pPr marL="1097279" indent="-1097279">
              <a:spcBef>
                <a:spcPts val="10000"/>
              </a:spcBef>
              <a:buSzPct val="100000"/>
              <a:buAutoNum type="arabicPeriod" startAt="7"/>
              <a:defRPr sz="4800"/>
            </a:pPr>
            <a:r>
              <a:t>Οδός υποχρεωτικής διέλευσης ποδηλάτων  </a:t>
            </a:r>
          </a:p>
          <a:p>
            <a:pPr marL="1097279" indent="-1097279">
              <a:spcBef>
                <a:spcPts val="10000"/>
              </a:spcBef>
              <a:buSzPct val="100000"/>
              <a:buAutoNum type="arabicPeriod" startAt="7"/>
              <a:defRPr sz="4800"/>
            </a:pPr>
            <a:r>
              <a:t>Υποχρεωτική κατεύθυνση πορείας με αριστερή/δεξιά στροφή</a:t>
            </a:r>
          </a:p>
          <a:p>
            <a:pPr marL="1097279" indent="-1097279">
              <a:spcBef>
                <a:spcPts val="10000"/>
              </a:spcBef>
              <a:buSzPct val="100000"/>
              <a:buAutoNum type="arabicPeriod" startAt="7"/>
              <a:defRPr sz="4800"/>
            </a:pPr>
            <a:r>
              <a:t>Υποχρεωτική ελάχιστη ταχύτητα που αναγράφεται με λευκούς αριθμούς</a:t>
            </a:r>
          </a:p>
          <a:p>
            <a:pPr marL="1097279" indent="-1097279">
              <a:spcBef>
                <a:spcPts val="10000"/>
              </a:spcBef>
              <a:buSzPct val="100000"/>
              <a:buAutoNum type="arabicPeriod" startAt="7"/>
              <a:defRPr sz="4800"/>
            </a:pPr>
            <a:r>
              <a:t>Οδός υποχρεωτικής διέλευσης πεζών</a:t>
            </a:r>
          </a:p>
        </p:txBody>
      </p:sp>
      <p:pic>
        <p:nvPicPr>
          <p:cNvPr id="172" name="Στιγμιότυπο 2021-03-29, 6.14.31 μμ.png" descr="Στιγμιότυπο 2021-03-29, 6.14.31 μμ.png"/>
          <p:cNvPicPr>
            <a:picLocks noChangeAspect="1"/>
          </p:cNvPicPr>
          <p:nvPr/>
        </p:nvPicPr>
        <p:blipFill>
          <a:blip r:embed="rId2"/>
          <a:stretch>
            <a:fillRect/>
          </a:stretch>
        </p:blipFill>
        <p:spPr>
          <a:prstGeom prst="rect">
            <a:avLst/>
          </a:prstGeom>
          <a:ln w="88900">
            <a:miter lim="400000"/>
          </a:ln>
        </p:spPr>
      </p:pic>
      <p:pic>
        <p:nvPicPr>
          <p:cNvPr id="173" name="Στιγμιότυπο 2021-03-29, 6.14.31 μμ.png" descr="Στιγμιότυπο 2021-03-29, 6.14.31 μμ.png"/>
          <p:cNvPicPr>
            <a:picLocks noChangeAspect="1"/>
          </p:cNvPicPr>
          <p:nvPr/>
        </p:nvPicPr>
        <p:blipFill>
          <a:blip r:embed="rId2"/>
          <a:stretch>
            <a:fillRect/>
          </a:stretch>
        </p:blipFill>
        <p:spPr>
          <a:prstGeom prst="rect">
            <a:avLst/>
          </a:prstGeom>
          <a:ln w="88900">
            <a:miter lim="400000"/>
          </a:ln>
        </p:spPr>
      </p:pic>
      <p:pic>
        <p:nvPicPr>
          <p:cNvPr id="174" name="Στιγμιότυπο 2021-03-29, 6.15.16 μμ.png" descr="Στιγμιότυπο 2021-03-29, 6.15.16 μμ.png"/>
          <p:cNvPicPr>
            <a:picLocks noChangeAspect="1"/>
          </p:cNvPicPr>
          <p:nvPr/>
        </p:nvPicPr>
        <p:blipFill>
          <a:blip r:embed="rId3"/>
          <a:srcRect/>
          <a:stretch>
            <a:fillRect/>
          </a:stretch>
        </p:blipFill>
        <p:spPr>
          <a:xfrm>
            <a:off x="16699704" y="6894473"/>
            <a:ext cx="2168880" cy="2179086"/>
          </a:xfrm>
          <a:prstGeom prst="rect">
            <a:avLst/>
          </a:prstGeom>
          <a:ln w="88900">
            <a:miter lim="400000"/>
          </a:ln>
        </p:spPr>
      </p:pic>
      <p:pic>
        <p:nvPicPr>
          <p:cNvPr id="175" name="Στιγμιότυπο 2021-03-29, 6.13.04 μμ.png" descr="Στιγμιότυπο 2021-03-29, 6.13.04 μμ.png"/>
          <p:cNvPicPr>
            <a:picLocks noChangeAspect="1"/>
          </p:cNvPicPr>
          <p:nvPr/>
        </p:nvPicPr>
        <p:blipFill>
          <a:blip r:embed="rId4"/>
          <a:stretch>
            <a:fillRect/>
          </a:stretch>
        </p:blipFill>
        <p:spPr>
          <a:xfrm>
            <a:off x="11180196" y="763233"/>
            <a:ext cx="2023608" cy="1807495"/>
          </a:xfrm>
          <a:prstGeom prst="rect">
            <a:avLst/>
          </a:prstGeom>
          <a:ln w="88900">
            <a:miter lim="400000"/>
          </a:ln>
        </p:spPr>
      </p:pic>
      <p:pic>
        <p:nvPicPr>
          <p:cNvPr id="176" name="Στιγμιότυπο 2021-03-29, 6.18.12 μμ.png" descr="Στιγμιότυπο 2021-03-29, 6.18.12 μμ.png"/>
          <p:cNvPicPr>
            <a:picLocks noChangeAspect="1"/>
          </p:cNvPicPr>
          <p:nvPr/>
        </p:nvPicPr>
        <p:blipFill>
          <a:blip r:embed="rId5"/>
          <a:stretch>
            <a:fillRect/>
          </a:stretch>
        </p:blipFill>
        <p:spPr>
          <a:xfrm>
            <a:off x="19755357" y="9008328"/>
            <a:ext cx="2023426" cy="1883189"/>
          </a:xfrm>
          <a:prstGeom prst="rect">
            <a:avLst/>
          </a:prstGeom>
          <a:ln w="88900">
            <a:miter lim="400000"/>
          </a:ln>
        </p:spPr>
      </p:pic>
      <p:pic>
        <p:nvPicPr>
          <p:cNvPr id="177" name="Στιγμιότυπο 2021-03-29, 6.19.53 μμ.png" descr="Στιγμιότυπο 2021-03-29, 6.19.53 μμ.png"/>
          <p:cNvPicPr>
            <a:picLocks noChangeAspect="1"/>
          </p:cNvPicPr>
          <p:nvPr/>
        </p:nvPicPr>
        <p:blipFill>
          <a:blip r:embed="rId6"/>
          <a:stretch>
            <a:fillRect/>
          </a:stretch>
        </p:blipFill>
        <p:spPr>
          <a:xfrm>
            <a:off x="11180167" y="11093860"/>
            <a:ext cx="2023563" cy="1830843"/>
          </a:xfrm>
          <a:prstGeom prst="rect">
            <a:avLst/>
          </a:prstGeom>
          <a:ln w="88900">
            <a:miter lim="400000"/>
          </a:ln>
        </p:spPr>
      </p:pic>
      <p:pic>
        <p:nvPicPr>
          <p:cNvPr id="178" name="Στιγμιότυπο 2021-03-29, 6.13.45 μμ.png" descr="Στιγμιότυπο 2021-03-29, 6.13.45 μμ.png"/>
          <p:cNvPicPr>
            <a:picLocks noChangeAspect="1"/>
          </p:cNvPicPr>
          <p:nvPr/>
        </p:nvPicPr>
        <p:blipFill>
          <a:blip r:embed="rId7"/>
          <a:stretch>
            <a:fillRect/>
          </a:stretch>
        </p:blipFill>
        <p:spPr>
          <a:xfrm>
            <a:off x="11369211" y="2917465"/>
            <a:ext cx="2168922" cy="2176326"/>
          </a:xfrm>
          <a:prstGeom prst="rect">
            <a:avLst/>
          </a:prstGeom>
          <a:ln w="88900">
            <a:miter lim="400000"/>
          </a:ln>
        </p:spPr>
      </p:pic>
      <p:pic>
        <p:nvPicPr>
          <p:cNvPr id="179" name="Στιγμιότυπο 2021-03-29, 6.14.31 μμ.png" descr="Στιγμιότυπο 2021-03-29, 6.14.31 μμ.png"/>
          <p:cNvPicPr>
            <a:picLocks noChangeAspect="1"/>
          </p:cNvPicPr>
          <p:nvPr/>
        </p:nvPicPr>
        <p:blipFill>
          <a:blip r:embed="rId2"/>
          <a:stretch>
            <a:fillRect/>
          </a:stretch>
        </p:blipFill>
        <p:spPr>
          <a:xfrm>
            <a:off x="12550437" y="5440528"/>
            <a:ext cx="2023609" cy="2033132"/>
          </a:xfrm>
          <a:prstGeom prst="rect">
            <a:avLst/>
          </a:prstGeom>
          <a:ln w="889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Marker Felt"/>
        <a:ea typeface="Marker Felt"/>
        <a:cs typeface="Marker Felt"/>
      </a:majorFont>
      <a:minorFont>
        <a:latin typeface="Marker Felt"/>
        <a:ea typeface="Marker Felt"/>
        <a:cs typeface="Marker Felt"/>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Marker Felt"/>
        <a:ea typeface="Marker Felt"/>
        <a:cs typeface="Marker Felt"/>
      </a:majorFont>
      <a:minorFont>
        <a:latin typeface="Marker Felt"/>
        <a:ea typeface="Marker Felt"/>
        <a:cs typeface="Marker Felt"/>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832</Words>
  <Application>Microsoft Office PowerPoint</Application>
  <PresentationFormat>Προσαρμογή</PresentationFormat>
  <Paragraphs>84</Paragraphs>
  <Slides>12</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12</vt:i4>
      </vt:variant>
    </vt:vector>
  </HeadingPairs>
  <TitlesOfParts>
    <vt:vector size="15" baseType="lpstr">
      <vt:lpstr>Helvetica Neue</vt:lpstr>
      <vt:lpstr>Marker Felt</vt:lpstr>
      <vt:lpstr>Chalkboard</vt:lpstr>
      <vt:lpstr>Παρουσίαση του PowerPoint</vt:lpstr>
      <vt:lpstr>Μαθαίνω να περπατώ με ασφάλεια - Βασικοί Κανόνες</vt:lpstr>
      <vt:lpstr>… Διασχίζω το δρόμο με ασφάλεια</vt:lpstr>
      <vt:lpstr>Διασχίζω το δρόμο με φανάρια - φωτεινοί σηματοδότες</vt:lpstr>
      <vt:lpstr>Extra tips </vt:lpstr>
      <vt:lpstr>Μαθαίνω τις πινακίδες! </vt:lpstr>
      <vt:lpstr>Τα βασικότερα σήματα κάθε κατηγορίας:</vt:lpstr>
      <vt:lpstr>Παρουσίαση του PowerPoint</vt:lpstr>
      <vt:lpstr>Παρουσίαση του PowerPoint</vt:lpstr>
      <vt:lpstr>Παρουσίαση του PowerPoint</vt:lpstr>
      <vt:lpstr>Τι πρέπει να ξέρω για να οδηγώ ποδήλατο ή πατίνι με ασφάλεια;</vt:lpstr>
      <vt:lpstr>Όσον αφορά τον εξοπλισμό του ποδηλάτου…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Maria</dc:creator>
  <cp:lastModifiedBy>Maria</cp:lastModifiedBy>
  <cp:revision>1</cp:revision>
  <dcterms:modified xsi:type="dcterms:W3CDTF">2021-05-21T21:08:20Z</dcterms:modified>
</cp:coreProperties>
</file>